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7" r:id="rId12"/>
    <p:sldId id="266" r:id="rId13"/>
    <p:sldId id="269" r:id="rId14"/>
    <p:sldId id="268" r:id="rId15"/>
    <p:sldId id="271" r:id="rId16"/>
    <p:sldId id="270"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1E7"/>
    <a:srgbClr val="ECC474"/>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9" d="100"/>
          <a:sy n="79" d="100"/>
        </p:scale>
        <p:origin x="108"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205350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151728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051811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230899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078495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352837C-58A3-4250-8E7E-AC4DF177FF6F}" type="datetimeFigureOut">
              <a:rPr lang="ru-RU" smtClean="0"/>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033914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352837C-58A3-4250-8E7E-AC4DF177FF6F}" type="datetimeFigureOut">
              <a:rPr lang="ru-RU" smtClean="0"/>
              <a:t>25.01.2015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634740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352837C-58A3-4250-8E7E-AC4DF177FF6F}" type="datetimeFigureOut">
              <a:rPr lang="ru-RU" smtClean="0"/>
              <a:t>25.01.2015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1398148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352837C-58A3-4250-8E7E-AC4DF177FF6F}" type="datetimeFigureOut">
              <a:rPr lang="ru-RU" smtClean="0"/>
              <a:t>25.01.2015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456424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352837C-58A3-4250-8E7E-AC4DF177FF6F}" type="datetimeFigureOut">
              <a:rPr lang="ru-RU" smtClean="0"/>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192547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352837C-58A3-4250-8E7E-AC4DF177FF6F}" type="datetimeFigureOut">
              <a:rPr lang="ru-RU" smtClean="0"/>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F32A36-B5A2-40F2-808F-BEF505F034C4}" type="slidenum">
              <a:rPr lang="ru-RU" smtClean="0"/>
              <a:t>‹#›</a:t>
            </a:fld>
            <a:endParaRPr lang="ru-RU"/>
          </a:p>
        </p:txBody>
      </p:sp>
    </p:spTree>
    <p:extLst>
      <p:ext uri="{BB962C8B-B14F-4D97-AF65-F5344CB8AC3E}">
        <p14:creationId xmlns:p14="http://schemas.microsoft.com/office/powerpoint/2010/main" val="3011062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52837C-58A3-4250-8E7E-AC4DF177FF6F}" type="datetimeFigureOut">
              <a:rPr lang="ru-RU" smtClean="0"/>
              <a:t>25.01.2015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F32A36-B5A2-40F2-808F-BEF505F034C4}" type="slidenum">
              <a:rPr lang="ru-RU" smtClean="0"/>
              <a:t>‹#›</a:t>
            </a:fld>
            <a:endParaRPr lang="ru-RU"/>
          </a:p>
        </p:txBody>
      </p:sp>
    </p:spTree>
    <p:extLst>
      <p:ext uri="{BB962C8B-B14F-4D97-AF65-F5344CB8AC3E}">
        <p14:creationId xmlns:p14="http://schemas.microsoft.com/office/powerpoint/2010/main" val="1255640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2500" y="3648652"/>
            <a:ext cx="10515600" cy="1325563"/>
          </a:xfrm>
          <a:solidFill>
            <a:schemeClr val="accent4">
              <a:lumMod val="50000"/>
            </a:schemeClr>
          </a:solidFill>
        </p:spPr>
        <p:txBody>
          <a:bodyPr/>
          <a:lstStyle/>
          <a:p>
            <a:pPr algn="ctr"/>
            <a:r>
              <a:rPr lang="en-US" dirty="0"/>
              <a:t> </a:t>
            </a:r>
            <a:r>
              <a:rPr lang="en-US" b="1" dirty="0" smtClean="0"/>
              <a:t>OUR PLANET IS OUR HOME</a:t>
            </a:r>
            <a:endParaRPr lang="ru-RU" b="1" dirty="0"/>
          </a:p>
        </p:txBody>
      </p:sp>
      <p:sp>
        <p:nvSpPr>
          <p:cNvPr id="4" name="TextBox 3"/>
          <p:cNvSpPr txBox="1"/>
          <p:nvPr/>
        </p:nvSpPr>
        <p:spPr>
          <a:xfrm>
            <a:off x="166254" y="83127"/>
            <a:ext cx="4540827" cy="1077218"/>
          </a:xfrm>
          <a:prstGeom prst="rect">
            <a:avLst/>
          </a:prstGeom>
          <a:solidFill>
            <a:schemeClr val="accent6">
              <a:lumMod val="75000"/>
            </a:schemeClr>
          </a:solidFill>
        </p:spPr>
        <p:txBody>
          <a:bodyPr wrap="square" rtlCol="0">
            <a:spAutoFit/>
          </a:bodyPr>
          <a:lstStyle/>
          <a:p>
            <a:r>
              <a:rPr lang="en-US" sz="3200" dirty="0" smtClean="0"/>
              <a:t>DECEMBER, 5</a:t>
            </a:r>
            <a:r>
              <a:rPr lang="en-US" sz="3200" baseline="30000" dirty="0" smtClean="0"/>
              <a:t>TH</a:t>
            </a:r>
            <a:endParaRPr lang="en-US" sz="3200" dirty="0" smtClean="0"/>
          </a:p>
          <a:p>
            <a:r>
              <a:rPr lang="en-US" sz="3200" dirty="0" smtClean="0"/>
              <a:t>CLASS-WORK</a:t>
            </a:r>
            <a:endParaRPr lang="ru-RU" sz="3200" dirty="0"/>
          </a:p>
        </p:txBody>
      </p:sp>
    </p:spTree>
    <p:extLst>
      <p:ext uri="{BB962C8B-B14F-4D97-AF65-F5344CB8AC3E}">
        <p14:creationId xmlns:p14="http://schemas.microsoft.com/office/powerpoint/2010/main" val="35135403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8412480" cy="6858000"/>
          </a:xfrm>
        </p:spPr>
        <p:txBody>
          <a:bodyPr>
            <a:normAutofit/>
          </a:bodyPr>
          <a:lstStyle/>
          <a:p>
            <a:pPr marL="0" indent="0">
              <a:buNone/>
            </a:pPr>
            <a:r>
              <a:rPr lang="en-US" dirty="0" smtClean="0"/>
              <a:t> </a:t>
            </a:r>
            <a:r>
              <a:rPr lang="en-US" u="sng" dirty="0" smtClean="0"/>
              <a:t>Most Paper Recycled </a:t>
            </a:r>
          </a:p>
          <a:p>
            <a:pPr marL="0" indent="0">
              <a:buNone/>
            </a:pPr>
            <a:r>
              <a:rPr lang="en-US" dirty="0" smtClean="0"/>
              <a:t>   In Germany, between 70-80% of paper and cardboard is recycled after use.</a:t>
            </a:r>
          </a:p>
          <a:p>
            <a:pPr marL="0" indent="0">
              <a:buNone/>
            </a:pPr>
            <a:r>
              <a:rPr lang="en-US" dirty="0" smtClean="0"/>
              <a:t>   </a:t>
            </a:r>
            <a:r>
              <a:rPr lang="en-US" u="sng" dirty="0" smtClean="0"/>
              <a:t>Highest Glass Recycling Rate</a:t>
            </a:r>
          </a:p>
          <a:p>
            <a:pPr marL="0" indent="0">
              <a:buNone/>
            </a:pPr>
            <a:r>
              <a:rPr lang="en-US" dirty="0" smtClean="0"/>
              <a:t>   Switzerland leads the world in recycling glass, with an estimated 97% of all glass products sold in the country being recycling after use. It is closely followed by Austria and the Netherlands that recycle over 80% of all disposable glass.</a:t>
            </a:r>
          </a:p>
          <a:p>
            <a:pPr marL="0" indent="0">
              <a:buNone/>
            </a:pPr>
            <a:r>
              <a:rPr lang="en-US" dirty="0" smtClean="0"/>
              <a:t>   </a:t>
            </a:r>
            <a:r>
              <a:rPr lang="en-US" u="sng" dirty="0" smtClean="0"/>
              <a:t>The World Wildlife Fund (WWF)</a:t>
            </a:r>
          </a:p>
          <a:p>
            <a:pPr marL="0" indent="0">
              <a:buNone/>
            </a:pPr>
            <a:r>
              <a:rPr lang="en-US" dirty="0" smtClean="0"/>
              <a:t>   It is the world’s largest independent conservation organization. Registered as a charity on 11 September 1961, it has around 5 million supporters in 100 countries. The aim of the WWF is to protect nature and conserve biological diversity.</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96518" y="2109978"/>
            <a:ext cx="1815274" cy="1681734"/>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4139" y="90297"/>
            <a:ext cx="1780032" cy="1780032"/>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2593" y="4701921"/>
            <a:ext cx="2143125" cy="1428750"/>
          </a:xfrm>
          <a:prstGeom prst="rect">
            <a:avLst/>
          </a:prstGeom>
        </p:spPr>
      </p:pic>
    </p:spTree>
    <p:extLst>
      <p:ext uri="{BB962C8B-B14F-4D97-AF65-F5344CB8AC3E}">
        <p14:creationId xmlns:p14="http://schemas.microsoft.com/office/powerpoint/2010/main" val="723114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9184" y="365125"/>
            <a:ext cx="4108704" cy="5811838"/>
          </a:xfrm>
        </p:spPr>
        <p:txBody>
          <a:bodyPr>
            <a:normAutofit/>
          </a:bodyPr>
          <a:lstStyle/>
          <a:p>
            <a:r>
              <a:rPr lang="en-US" sz="3600" dirty="0" smtClean="0"/>
              <a:t>Split up into two teams. Do the word search: cross out worlds referring to the topic, read remaining letters in sequence and you will find out a hidden expression.</a:t>
            </a:r>
            <a:endParaRPr lang="ru-RU" sz="3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957509346"/>
              </p:ext>
            </p:extLst>
          </p:nvPr>
        </p:nvGraphicFramePr>
        <p:xfrm>
          <a:off x="5535170" y="621792"/>
          <a:ext cx="6327650" cy="5364476"/>
        </p:xfrm>
        <a:graphic>
          <a:graphicData uri="http://schemas.openxmlformats.org/drawingml/2006/table">
            <a:tbl>
              <a:tblPr firstRow="1" firstCol="1" bandRow="1">
                <a:tableStyleId>{5C22544A-7EE6-4342-B048-85BDC9FD1C3A}</a:tableStyleId>
              </a:tblPr>
              <a:tblGrid>
                <a:gridCol w="632765"/>
                <a:gridCol w="632765"/>
                <a:gridCol w="632765"/>
                <a:gridCol w="632765"/>
                <a:gridCol w="632765"/>
                <a:gridCol w="632765"/>
                <a:gridCol w="632765"/>
                <a:gridCol w="632765"/>
                <a:gridCol w="632765"/>
                <a:gridCol w="632765"/>
              </a:tblGrid>
              <a:tr h="548248">
                <a:tc>
                  <a:txBody>
                    <a:bodyPr/>
                    <a:lstStyle/>
                    <a:p>
                      <a:pPr>
                        <a:lnSpc>
                          <a:spcPct val="107000"/>
                        </a:lnSpc>
                        <a:spcAft>
                          <a:spcPts val="0"/>
                        </a:spcAft>
                      </a:pPr>
                      <a:r>
                        <a:rPr lang="en-US" sz="2800" b="1" dirty="0">
                          <a:solidFill>
                            <a:schemeClr val="accent4">
                              <a:lumMod val="50000"/>
                            </a:schemeClr>
                          </a:solidFill>
                          <a:effectLst/>
                        </a:rPr>
                        <a:t>A</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T</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M</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S</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P</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H</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18747">
                <a:tc>
                  <a:txBody>
                    <a:bodyPr/>
                    <a:lstStyle/>
                    <a:p>
                      <a:pPr>
                        <a:lnSpc>
                          <a:spcPct val="107000"/>
                        </a:lnSpc>
                        <a:spcAft>
                          <a:spcPts val="0"/>
                        </a:spcAft>
                      </a:pPr>
                      <a:r>
                        <a:rPr lang="en-US" sz="2800" b="1">
                          <a:solidFill>
                            <a:schemeClr val="accent4">
                              <a:lumMod val="50000"/>
                            </a:schemeClr>
                          </a:solidFill>
                          <a:effectLst/>
                        </a:rPr>
                        <a:t>G</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Q</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U</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R</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U</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L</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G</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ru-RU" sz="2800" b="1">
                          <a:solidFill>
                            <a:schemeClr val="accent4">
                              <a:lumMod val="50000"/>
                            </a:schemeClr>
                          </a:solidFill>
                          <a:effectLst/>
                        </a:rPr>
                        <a:t>F</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48248">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D</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G</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D</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F</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18747">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S</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U</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F</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N</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S</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T</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E</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18747">
                <a:tc>
                  <a:txBody>
                    <a:bodyPr/>
                    <a:lstStyle/>
                    <a:p>
                      <a:pPr>
                        <a:lnSpc>
                          <a:spcPct val="107000"/>
                        </a:lnSpc>
                        <a:spcAft>
                          <a:spcPts val="0"/>
                        </a:spcAft>
                      </a:pPr>
                      <a:r>
                        <a:rPr lang="en-US" sz="2800" b="1" dirty="0">
                          <a:solidFill>
                            <a:schemeClr val="accent4">
                              <a:lumMod val="50000"/>
                            </a:schemeClr>
                          </a:solidFill>
                          <a:effectLst/>
                        </a:rPr>
                        <a:t>B</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M</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M</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N</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L</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smtClean="0">
                          <a:solidFill>
                            <a:schemeClr val="accent4">
                              <a:lumMod val="50000"/>
                            </a:schemeClr>
                          </a:solidFill>
                          <a:effectLst/>
                          <a:latin typeface="+mn-lt"/>
                          <a:ea typeface="+mn-ea"/>
                          <a:cs typeface="+mn-cs"/>
                        </a:rPr>
                        <a:t>H</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C</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48248">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P</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C</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T</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I</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T</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T</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T</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18747">
                <a:tc>
                  <a:txBody>
                    <a:bodyPr/>
                    <a:lstStyle/>
                    <a:p>
                      <a:pPr>
                        <a:lnSpc>
                          <a:spcPct val="107000"/>
                        </a:lnSpc>
                        <a:spcAft>
                          <a:spcPts val="0"/>
                        </a:spcAft>
                      </a:pPr>
                      <a:r>
                        <a:rPr lang="en-US" sz="2800" b="1">
                          <a:solidFill>
                            <a:schemeClr val="accent4">
                              <a:lumMod val="50000"/>
                            </a:schemeClr>
                          </a:solidFill>
                          <a:effectLst/>
                        </a:rPr>
                        <a:t>G</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G</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Y</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S</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A</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N</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48248">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F</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L</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M</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R</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O</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48248">
                <a:tc>
                  <a:txBody>
                    <a:bodyPr/>
                    <a:lstStyle/>
                    <a:p>
                      <a:pPr>
                        <a:lnSpc>
                          <a:spcPct val="107000"/>
                        </a:lnSpc>
                        <a:spcAft>
                          <a:spcPts val="0"/>
                        </a:spcAft>
                      </a:pPr>
                      <a:r>
                        <a:rPr lang="en-US" sz="2800" b="1">
                          <a:solidFill>
                            <a:schemeClr val="accent4">
                              <a:lumMod val="50000"/>
                            </a:schemeClr>
                          </a:solidFill>
                          <a:effectLst/>
                        </a:rPr>
                        <a:t>P</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L</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L</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U</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T</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O</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N</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I</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r h="548248">
                <a:tc>
                  <a:txBody>
                    <a:bodyPr/>
                    <a:lstStyle/>
                    <a:p>
                      <a:pPr>
                        <a:lnSpc>
                          <a:spcPct val="107000"/>
                        </a:lnSpc>
                        <a:spcAft>
                          <a:spcPts val="0"/>
                        </a:spcAft>
                      </a:pPr>
                      <a:r>
                        <a:rPr lang="en-US" sz="2800" b="1">
                          <a:solidFill>
                            <a:schemeClr val="accent4">
                              <a:lumMod val="50000"/>
                            </a:schemeClr>
                          </a:solidFill>
                          <a:effectLst/>
                        </a:rPr>
                        <a:t>F</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L</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I</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F</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S</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E</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a:solidFill>
                            <a:schemeClr val="accent4">
                              <a:lumMod val="50000"/>
                            </a:schemeClr>
                          </a:solidFill>
                          <a:effectLst/>
                        </a:rPr>
                        <a:t>A</a:t>
                      </a:r>
                      <a:endParaRPr lang="ru-RU" sz="2800" b="1">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c>
                  <a:txBody>
                    <a:bodyPr/>
                    <a:lstStyle/>
                    <a:p>
                      <a:pPr>
                        <a:lnSpc>
                          <a:spcPct val="107000"/>
                        </a:lnSpc>
                        <a:spcAft>
                          <a:spcPts val="0"/>
                        </a:spcAft>
                      </a:pPr>
                      <a:r>
                        <a:rPr lang="en-US" sz="2800" b="1" dirty="0">
                          <a:solidFill>
                            <a:schemeClr val="accent4">
                              <a:lumMod val="50000"/>
                            </a:schemeClr>
                          </a:solidFill>
                          <a:effectLst/>
                        </a:rPr>
                        <a:t>L</a:t>
                      </a:r>
                      <a:endParaRPr lang="ru-RU" sz="2800" b="1" dirty="0">
                        <a:solidFill>
                          <a:schemeClr val="accent4">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5735" marR="65735" marT="0" marB="0">
                    <a:solidFill>
                      <a:schemeClr val="accent6">
                        <a:lumMod val="60000"/>
                        <a:lumOff val="40000"/>
                      </a:schemeClr>
                    </a:solidFill>
                  </a:tcPr>
                </a:tc>
              </a:tr>
            </a:tbl>
          </a:graphicData>
        </a:graphic>
      </p:graphicFrame>
      <p:sp>
        <p:nvSpPr>
          <p:cNvPr id="5" name="TextBox 4"/>
          <p:cNvSpPr txBox="1"/>
          <p:nvPr/>
        </p:nvSpPr>
        <p:spPr>
          <a:xfrm>
            <a:off x="5535168" y="682752"/>
            <a:ext cx="6278880" cy="369332"/>
          </a:xfrm>
          <a:prstGeom prst="rect">
            <a:avLst/>
          </a:prstGeom>
          <a:noFill/>
          <a:ln w="50800" cmpd="tri">
            <a:solidFill>
              <a:srgbClr val="FF0000"/>
            </a:solidFill>
          </a:ln>
        </p:spPr>
        <p:txBody>
          <a:bodyPr wrap="square" rtlCol="0">
            <a:spAutoFit/>
          </a:bodyPr>
          <a:lstStyle/>
          <a:p>
            <a:endParaRPr lang="ru-RU" dirty="0"/>
          </a:p>
        </p:txBody>
      </p:sp>
      <p:sp>
        <p:nvSpPr>
          <p:cNvPr id="6" name="TextBox 5"/>
          <p:cNvSpPr txBox="1"/>
          <p:nvPr/>
        </p:nvSpPr>
        <p:spPr>
          <a:xfrm>
            <a:off x="9331035" y="3838125"/>
            <a:ext cx="2483013" cy="369332"/>
          </a:xfrm>
          <a:prstGeom prst="rect">
            <a:avLst/>
          </a:prstGeom>
          <a:noFill/>
          <a:ln w="50800" cmpd="tri">
            <a:solidFill>
              <a:srgbClr val="FF0000"/>
            </a:solidFill>
          </a:ln>
        </p:spPr>
        <p:txBody>
          <a:bodyPr wrap="square" rtlCol="0">
            <a:spAutoFit/>
          </a:bodyPr>
          <a:lstStyle/>
          <a:p>
            <a:endParaRPr lang="ru-RU" dirty="0"/>
          </a:p>
        </p:txBody>
      </p:sp>
      <p:pic>
        <p:nvPicPr>
          <p:cNvPr id="7" name="Рисунок 6"/>
          <p:cNvPicPr>
            <a:picLocks noChangeAspect="1"/>
          </p:cNvPicPr>
          <p:nvPr/>
        </p:nvPicPr>
        <p:blipFill>
          <a:blip r:embed="rId2"/>
          <a:stretch>
            <a:fillRect/>
          </a:stretch>
        </p:blipFill>
        <p:spPr>
          <a:xfrm>
            <a:off x="8073736" y="4411355"/>
            <a:ext cx="1911927" cy="420660"/>
          </a:xfrm>
          <a:prstGeom prst="rect">
            <a:avLst/>
          </a:prstGeom>
        </p:spPr>
      </p:pic>
      <p:pic>
        <p:nvPicPr>
          <p:cNvPr id="8" name="Рисунок 7"/>
          <p:cNvPicPr>
            <a:picLocks noChangeAspect="1"/>
          </p:cNvPicPr>
          <p:nvPr/>
        </p:nvPicPr>
        <p:blipFill>
          <a:blip r:embed="rId3"/>
          <a:stretch>
            <a:fillRect/>
          </a:stretch>
        </p:blipFill>
        <p:spPr>
          <a:xfrm>
            <a:off x="6161809" y="5481471"/>
            <a:ext cx="2473036" cy="414564"/>
          </a:xfrm>
          <a:prstGeom prst="rect">
            <a:avLst/>
          </a:prstGeom>
        </p:spPr>
      </p:pic>
      <p:pic>
        <p:nvPicPr>
          <p:cNvPr id="9" name="Рисунок 8"/>
          <p:cNvPicPr>
            <a:picLocks noChangeAspect="1"/>
          </p:cNvPicPr>
          <p:nvPr/>
        </p:nvPicPr>
        <p:blipFill>
          <a:blip r:embed="rId3"/>
          <a:stretch>
            <a:fillRect/>
          </a:stretch>
        </p:blipFill>
        <p:spPr>
          <a:xfrm>
            <a:off x="9331035" y="5473172"/>
            <a:ext cx="1849583" cy="414564"/>
          </a:xfrm>
          <a:prstGeom prst="rect">
            <a:avLst/>
          </a:prstGeom>
        </p:spPr>
      </p:pic>
      <p:pic>
        <p:nvPicPr>
          <p:cNvPr id="10" name="Рисунок 9"/>
          <p:cNvPicPr>
            <a:picLocks noChangeAspect="1"/>
          </p:cNvPicPr>
          <p:nvPr/>
        </p:nvPicPr>
        <p:blipFill>
          <a:blip r:embed="rId3"/>
          <a:stretch>
            <a:fillRect/>
          </a:stretch>
        </p:blipFill>
        <p:spPr>
          <a:xfrm>
            <a:off x="5535168" y="4941162"/>
            <a:ext cx="5645450" cy="414564"/>
          </a:xfrm>
          <a:prstGeom prst="rect">
            <a:avLst/>
          </a:prstGeom>
        </p:spPr>
      </p:pic>
      <p:sp>
        <p:nvSpPr>
          <p:cNvPr id="11" name="TextBox 10"/>
          <p:cNvSpPr txBox="1"/>
          <p:nvPr/>
        </p:nvSpPr>
        <p:spPr>
          <a:xfrm rot="16200000">
            <a:off x="3923991" y="2851506"/>
            <a:ext cx="3591685" cy="369332"/>
          </a:xfrm>
          <a:prstGeom prst="rect">
            <a:avLst/>
          </a:prstGeom>
          <a:noFill/>
          <a:ln w="38100">
            <a:solidFill>
              <a:srgbClr val="0070C0"/>
            </a:solidFill>
          </a:ln>
        </p:spPr>
        <p:txBody>
          <a:bodyPr wrap="square" rtlCol="0">
            <a:spAutoFit/>
          </a:bodyPr>
          <a:lstStyle/>
          <a:p>
            <a:endParaRPr lang="ru-RU" dirty="0"/>
          </a:p>
        </p:txBody>
      </p:sp>
      <p:sp>
        <p:nvSpPr>
          <p:cNvPr id="12" name="TextBox 11"/>
          <p:cNvSpPr txBox="1"/>
          <p:nvPr/>
        </p:nvSpPr>
        <p:spPr>
          <a:xfrm rot="5400000">
            <a:off x="5424332" y="3086378"/>
            <a:ext cx="1987484" cy="369332"/>
          </a:xfrm>
          <a:prstGeom prst="rect">
            <a:avLst/>
          </a:prstGeom>
          <a:noFill/>
          <a:ln w="38100">
            <a:solidFill>
              <a:srgbClr val="0070C0"/>
            </a:solidFill>
          </a:ln>
        </p:spPr>
        <p:txBody>
          <a:bodyPr wrap="square" rtlCol="0">
            <a:spAutoFit/>
          </a:bodyPr>
          <a:lstStyle/>
          <a:p>
            <a:endParaRPr lang="ru-RU" dirty="0"/>
          </a:p>
        </p:txBody>
      </p:sp>
      <p:pic>
        <p:nvPicPr>
          <p:cNvPr id="14" name="Рисунок 13"/>
          <p:cNvPicPr>
            <a:picLocks noChangeAspect="1"/>
          </p:cNvPicPr>
          <p:nvPr/>
        </p:nvPicPr>
        <p:blipFill>
          <a:blip r:embed="rId4"/>
          <a:stretch>
            <a:fillRect/>
          </a:stretch>
        </p:blipFill>
        <p:spPr>
          <a:xfrm rot="5400000">
            <a:off x="8786881" y="1784484"/>
            <a:ext cx="1490678" cy="402371"/>
          </a:xfrm>
          <a:prstGeom prst="rect">
            <a:avLst/>
          </a:prstGeom>
        </p:spPr>
      </p:pic>
      <p:pic>
        <p:nvPicPr>
          <p:cNvPr id="15" name="Рисунок 14"/>
          <p:cNvPicPr>
            <a:picLocks noChangeAspect="1"/>
          </p:cNvPicPr>
          <p:nvPr/>
        </p:nvPicPr>
        <p:blipFill>
          <a:blip r:embed="rId4"/>
          <a:stretch>
            <a:fillRect/>
          </a:stretch>
        </p:blipFill>
        <p:spPr>
          <a:xfrm rot="5400000">
            <a:off x="6020253" y="2487585"/>
            <a:ext cx="2024047" cy="402371"/>
          </a:xfrm>
          <a:prstGeom prst="rect">
            <a:avLst/>
          </a:prstGeom>
        </p:spPr>
      </p:pic>
      <p:pic>
        <p:nvPicPr>
          <p:cNvPr id="16" name="Рисунок 15"/>
          <p:cNvPicPr>
            <a:picLocks noChangeAspect="1"/>
          </p:cNvPicPr>
          <p:nvPr/>
        </p:nvPicPr>
        <p:blipFill>
          <a:blip r:embed="rId4"/>
          <a:stretch>
            <a:fillRect/>
          </a:stretch>
        </p:blipFill>
        <p:spPr>
          <a:xfrm rot="5400000">
            <a:off x="5588364" y="2556198"/>
            <a:ext cx="4149263" cy="402371"/>
          </a:xfrm>
          <a:prstGeom prst="rect">
            <a:avLst/>
          </a:prstGeom>
        </p:spPr>
      </p:pic>
      <p:pic>
        <p:nvPicPr>
          <p:cNvPr id="17" name="Рисунок 16"/>
          <p:cNvPicPr>
            <a:picLocks noChangeAspect="1"/>
          </p:cNvPicPr>
          <p:nvPr/>
        </p:nvPicPr>
        <p:blipFill>
          <a:blip r:embed="rId4"/>
          <a:stretch>
            <a:fillRect/>
          </a:stretch>
        </p:blipFill>
        <p:spPr>
          <a:xfrm rot="5400000">
            <a:off x="6534664" y="2267523"/>
            <a:ext cx="3536334" cy="458191"/>
          </a:xfrm>
          <a:prstGeom prst="rect">
            <a:avLst/>
          </a:prstGeom>
        </p:spPr>
      </p:pic>
      <p:pic>
        <p:nvPicPr>
          <p:cNvPr id="18" name="Рисунок 17"/>
          <p:cNvPicPr>
            <a:picLocks noChangeAspect="1"/>
          </p:cNvPicPr>
          <p:nvPr/>
        </p:nvPicPr>
        <p:blipFill>
          <a:blip r:embed="rId4"/>
          <a:stretch>
            <a:fillRect/>
          </a:stretch>
        </p:blipFill>
        <p:spPr>
          <a:xfrm rot="5400000">
            <a:off x="7287821" y="2050238"/>
            <a:ext cx="3173402" cy="402371"/>
          </a:xfrm>
          <a:prstGeom prst="rect">
            <a:avLst/>
          </a:prstGeom>
        </p:spPr>
      </p:pic>
      <p:pic>
        <p:nvPicPr>
          <p:cNvPr id="19" name="Рисунок 18"/>
          <p:cNvPicPr>
            <a:picLocks noChangeAspect="1"/>
          </p:cNvPicPr>
          <p:nvPr/>
        </p:nvPicPr>
        <p:blipFill>
          <a:blip r:embed="rId4"/>
          <a:stretch>
            <a:fillRect/>
          </a:stretch>
        </p:blipFill>
        <p:spPr>
          <a:xfrm rot="5400000" flipH="1">
            <a:off x="8921353" y="1792759"/>
            <a:ext cx="2599965" cy="471346"/>
          </a:xfrm>
          <a:prstGeom prst="rect">
            <a:avLst/>
          </a:prstGeom>
        </p:spPr>
      </p:pic>
      <p:pic>
        <p:nvPicPr>
          <p:cNvPr id="20" name="Рисунок 19"/>
          <p:cNvPicPr>
            <a:picLocks noChangeAspect="1"/>
          </p:cNvPicPr>
          <p:nvPr/>
        </p:nvPicPr>
        <p:blipFill>
          <a:blip r:embed="rId5"/>
          <a:stretch>
            <a:fillRect/>
          </a:stretch>
        </p:blipFill>
        <p:spPr>
          <a:xfrm>
            <a:off x="10527132" y="629563"/>
            <a:ext cx="512242" cy="4726163"/>
          </a:xfrm>
          <a:prstGeom prst="rect">
            <a:avLst/>
          </a:prstGeom>
        </p:spPr>
      </p:pic>
      <p:pic>
        <p:nvPicPr>
          <p:cNvPr id="21" name="Рисунок 20"/>
          <p:cNvPicPr>
            <a:picLocks noChangeAspect="1"/>
          </p:cNvPicPr>
          <p:nvPr/>
        </p:nvPicPr>
        <p:blipFill>
          <a:blip r:embed="rId5"/>
          <a:stretch>
            <a:fillRect/>
          </a:stretch>
        </p:blipFill>
        <p:spPr>
          <a:xfrm>
            <a:off x="11250734" y="624082"/>
            <a:ext cx="402371" cy="3076712"/>
          </a:xfrm>
          <a:prstGeom prst="rect">
            <a:avLst/>
          </a:prstGeom>
        </p:spPr>
      </p:pic>
    </p:spTree>
    <p:extLst>
      <p:ext uri="{BB962C8B-B14F-4D97-AF65-F5344CB8AC3E}">
        <p14:creationId xmlns:p14="http://schemas.microsoft.com/office/powerpoint/2010/main" val="226764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7680" y="133477"/>
            <a:ext cx="11228832" cy="1325563"/>
          </a:xfrm>
          <a:solidFill>
            <a:schemeClr val="accent6">
              <a:lumMod val="60000"/>
              <a:lumOff val="40000"/>
            </a:schemeClr>
          </a:solidFill>
        </p:spPr>
        <p:txBody>
          <a:bodyPr/>
          <a:lstStyle/>
          <a:p>
            <a:r>
              <a:rPr lang="en-US" dirty="0" smtClean="0"/>
              <a:t>Now match the problems with their definitions</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701370555"/>
              </p:ext>
            </p:extLst>
          </p:nvPr>
        </p:nvGraphicFramePr>
        <p:xfrm>
          <a:off x="438912" y="1690688"/>
          <a:ext cx="11228832" cy="4950080"/>
        </p:xfrm>
        <a:graphic>
          <a:graphicData uri="http://schemas.openxmlformats.org/drawingml/2006/table">
            <a:tbl>
              <a:tblPr firstRow="1" firstCol="1" bandRow="1">
                <a:tableStyleId>{5C22544A-7EE6-4342-B048-85BDC9FD1C3A}</a:tableStyleId>
              </a:tblPr>
              <a:tblGrid>
                <a:gridCol w="5845121"/>
                <a:gridCol w="5383711"/>
              </a:tblGrid>
              <a:tr h="780955">
                <a:tc>
                  <a:txBody>
                    <a:bodyPr/>
                    <a:lstStyle/>
                    <a:p>
                      <a:pPr>
                        <a:lnSpc>
                          <a:spcPct val="107000"/>
                        </a:lnSpc>
                        <a:spcAft>
                          <a:spcPts val="0"/>
                        </a:spcAft>
                      </a:pPr>
                      <a:r>
                        <a:rPr lang="en-US" sz="2800" b="1" i="1" dirty="0">
                          <a:solidFill>
                            <a:schemeClr val="tx1"/>
                          </a:solidFill>
                          <a:effectLst/>
                        </a:rPr>
                        <a:t>1)Respiratory problems</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a:solidFill>
                            <a:schemeClr val="tx1"/>
                          </a:solidFill>
                          <a:effectLst/>
                        </a:rPr>
                        <a:t>a)Destruction, movement of soil</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780955">
                <a:tc>
                  <a:txBody>
                    <a:bodyPr/>
                    <a:lstStyle/>
                    <a:p>
                      <a:pPr>
                        <a:lnSpc>
                          <a:spcPct val="107000"/>
                        </a:lnSpc>
                        <a:spcAft>
                          <a:spcPts val="0"/>
                        </a:spcAft>
                      </a:pPr>
                      <a:r>
                        <a:rPr lang="en-US" sz="2800" b="1" i="1" dirty="0">
                          <a:solidFill>
                            <a:schemeClr val="tx1"/>
                          </a:solidFill>
                          <a:effectLst/>
                        </a:rPr>
                        <a:t>2)Municipal sewage</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a:solidFill>
                            <a:schemeClr val="tx1"/>
                          </a:solidFill>
                          <a:effectLst/>
                        </a:rPr>
                        <a:t>b)Spreading deserts, the movement of deserts</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780955">
                <a:tc>
                  <a:txBody>
                    <a:bodyPr/>
                    <a:lstStyle/>
                    <a:p>
                      <a:pPr>
                        <a:lnSpc>
                          <a:spcPct val="107000"/>
                        </a:lnSpc>
                        <a:spcAft>
                          <a:spcPts val="0"/>
                        </a:spcAft>
                      </a:pPr>
                      <a:r>
                        <a:rPr lang="en-US" sz="2800" b="1" i="1" dirty="0">
                          <a:solidFill>
                            <a:schemeClr val="tx1"/>
                          </a:solidFill>
                          <a:effectLst/>
                        </a:rPr>
                        <a:t>3)Clear cut </a:t>
                      </a:r>
                      <a:r>
                        <a:rPr lang="en-US" sz="2800" b="1" i="1" dirty="0" smtClean="0">
                          <a:solidFill>
                            <a:schemeClr val="tx1"/>
                          </a:solidFill>
                          <a:effectLst/>
                        </a:rPr>
                        <a:t>logging</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smtClean="0">
                          <a:solidFill>
                            <a:schemeClr val="tx1"/>
                          </a:solidFill>
                          <a:effectLst/>
                        </a:rPr>
                        <a:t>c)Breathing </a:t>
                      </a:r>
                      <a:r>
                        <a:rPr lang="en-US" sz="2800" b="1" i="1" dirty="0">
                          <a:solidFill>
                            <a:schemeClr val="tx1"/>
                          </a:solidFill>
                          <a:effectLst/>
                        </a:rPr>
                        <a:t>difficulties</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780955">
                <a:tc>
                  <a:txBody>
                    <a:bodyPr/>
                    <a:lstStyle/>
                    <a:p>
                      <a:pPr>
                        <a:lnSpc>
                          <a:spcPct val="107000"/>
                        </a:lnSpc>
                        <a:spcAft>
                          <a:spcPts val="0"/>
                        </a:spcAft>
                      </a:pPr>
                      <a:r>
                        <a:rPr lang="en-US" sz="2800" b="1" i="1" dirty="0">
                          <a:solidFill>
                            <a:schemeClr val="tx1"/>
                          </a:solidFill>
                          <a:effectLst/>
                        </a:rPr>
                        <a:t>4)Erosion</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a:solidFill>
                            <a:schemeClr val="tx1"/>
                          </a:solidFill>
                          <a:effectLst/>
                        </a:rPr>
                        <a:t>d)City waste</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780955">
                <a:tc>
                  <a:txBody>
                    <a:bodyPr/>
                    <a:lstStyle/>
                    <a:p>
                      <a:pPr>
                        <a:lnSpc>
                          <a:spcPct val="107000"/>
                        </a:lnSpc>
                        <a:spcAft>
                          <a:spcPts val="0"/>
                        </a:spcAft>
                      </a:pPr>
                      <a:r>
                        <a:rPr lang="en-US" sz="2800" b="1" i="1" dirty="0">
                          <a:solidFill>
                            <a:schemeClr val="tx1"/>
                          </a:solidFill>
                          <a:effectLst/>
                        </a:rPr>
                        <a:t>5)Environmental degradation</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a:solidFill>
                            <a:schemeClr val="tx1"/>
                          </a:solidFill>
                          <a:effectLst/>
                        </a:rPr>
                        <a:t>e)Deforestation</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r h="780955">
                <a:tc>
                  <a:txBody>
                    <a:bodyPr/>
                    <a:lstStyle/>
                    <a:p>
                      <a:pPr>
                        <a:lnSpc>
                          <a:spcPct val="107000"/>
                        </a:lnSpc>
                        <a:spcAft>
                          <a:spcPts val="0"/>
                        </a:spcAft>
                      </a:pPr>
                      <a:r>
                        <a:rPr lang="en-US" sz="2800" b="1" i="1" dirty="0">
                          <a:solidFill>
                            <a:schemeClr val="tx1"/>
                          </a:solidFill>
                          <a:effectLst/>
                        </a:rPr>
                        <a:t>6) Desertification</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pPr>
                      <a:r>
                        <a:rPr lang="en-US" sz="2800" b="1" i="1" dirty="0">
                          <a:solidFill>
                            <a:schemeClr val="tx1"/>
                          </a:solidFill>
                          <a:effectLst/>
                        </a:rPr>
                        <a:t>f)Environmental state becoming poor or dead</a:t>
                      </a:r>
                      <a:endParaRPr lang="ru-RU" sz="2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r>
            </a:tbl>
          </a:graphicData>
        </a:graphic>
      </p:graphicFrame>
      <p:sp>
        <p:nvSpPr>
          <p:cNvPr id="7" name="TextBox 6"/>
          <p:cNvSpPr txBox="1"/>
          <p:nvPr/>
        </p:nvSpPr>
        <p:spPr>
          <a:xfrm>
            <a:off x="6437374" y="1738905"/>
            <a:ext cx="5154271" cy="584775"/>
          </a:xfrm>
          <a:prstGeom prst="rect">
            <a:avLst/>
          </a:prstGeom>
          <a:solidFill>
            <a:srgbClr val="00B050"/>
          </a:solidFill>
        </p:spPr>
        <p:txBody>
          <a:bodyPr wrap="square" rtlCol="0">
            <a:spAutoFit/>
          </a:bodyPr>
          <a:lstStyle/>
          <a:p>
            <a:r>
              <a:rPr lang="en-US" sz="3200" dirty="0" smtClean="0"/>
              <a:t>c)Breathing difficulties</a:t>
            </a:r>
            <a:endParaRPr lang="en-US" sz="3200" dirty="0"/>
          </a:p>
        </p:txBody>
      </p:sp>
      <p:sp>
        <p:nvSpPr>
          <p:cNvPr id="16" name="Прямоугольник 15"/>
          <p:cNvSpPr/>
          <p:nvPr/>
        </p:nvSpPr>
        <p:spPr>
          <a:xfrm>
            <a:off x="6342785" y="2603545"/>
            <a:ext cx="5154271" cy="584775"/>
          </a:xfrm>
          <a:prstGeom prst="rect">
            <a:avLst/>
          </a:prstGeom>
          <a:solidFill>
            <a:srgbClr val="00B050"/>
          </a:solidFill>
        </p:spPr>
        <p:txBody>
          <a:bodyPr wrap="square">
            <a:spAutoFit/>
          </a:bodyPr>
          <a:lstStyle/>
          <a:p>
            <a:r>
              <a:rPr lang="en-US" sz="3200" dirty="0" smtClean="0"/>
              <a:t>d)City waste</a:t>
            </a:r>
            <a:endParaRPr lang="en-US" sz="3200" dirty="0"/>
          </a:p>
        </p:txBody>
      </p:sp>
      <p:sp>
        <p:nvSpPr>
          <p:cNvPr id="17" name="TextBox 16"/>
          <p:cNvSpPr txBox="1"/>
          <p:nvPr/>
        </p:nvSpPr>
        <p:spPr>
          <a:xfrm>
            <a:off x="6282934" y="3508433"/>
            <a:ext cx="5154271" cy="584775"/>
          </a:xfrm>
          <a:prstGeom prst="rect">
            <a:avLst/>
          </a:prstGeom>
          <a:solidFill>
            <a:srgbClr val="00B050"/>
          </a:solidFill>
        </p:spPr>
        <p:txBody>
          <a:bodyPr wrap="square" rtlCol="0">
            <a:spAutoFit/>
          </a:bodyPr>
          <a:lstStyle/>
          <a:p>
            <a:r>
              <a:rPr lang="en-US" sz="3200" dirty="0" smtClean="0"/>
              <a:t>e)Deforestation</a:t>
            </a:r>
            <a:endParaRPr lang="en-US" sz="3200" dirty="0"/>
          </a:p>
        </p:txBody>
      </p:sp>
      <p:sp>
        <p:nvSpPr>
          <p:cNvPr id="18" name="TextBox 17"/>
          <p:cNvSpPr txBox="1"/>
          <p:nvPr/>
        </p:nvSpPr>
        <p:spPr>
          <a:xfrm>
            <a:off x="6437373" y="4194508"/>
            <a:ext cx="5154272" cy="523220"/>
          </a:xfrm>
          <a:prstGeom prst="rect">
            <a:avLst/>
          </a:prstGeom>
          <a:solidFill>
            <a:srgbClr val="00B050"/>
          </a:solidFill>
        </p:spPr>
        <p:txBody>
          <a:bodyPr wrap="square" rtlCol="0">
            <a:spAutoFit/>
          </a:bodyPr>
          <a:lstStyle/>
          <a:p>
            <a:r>
              <a:rPr lang="en-US" sz="2800" dirty="0" smtClean="0"/>
              <a:t>a)Destruction, movement of soil</a:t>
            </a:r>
            <a:endParaRPr lang="en-US" sz="2800" dirty="0"/>
          </a:p>
        </p:txBody>
      </p:sp>
      <p:sp>
        <p:nvSpPr>
          <p:cNvPr id="19" name="TextBox 18"/>
          <p:cNvSpPr txBox="1"/>
          <p:nvPr/>
        </p:nvSpPr>
        <p:spPr>
          <a:xfrm>
            <a:off x="6361916" y="4819028"/>
            <a:ext cx="5035296" cy="830997"/>
          </a:xfrm>
          <a:prstGeom prst="rect">
            <a:avLst/>
          </a:prstGeom>
          <a:solidFill>
            <a:srgbClr val="00B050"/>
          </a:solidFill>
        </p:spPr>
        <p:txBody>
          <a:bodyPr wrap="square" rtlCol="0">
            <a:spAutoFit/>
          </a:bodyPr>
          <a:lstStyle/>
          <a:p>
            <a:r>
              <a:rPr lang="en-US" sz="2400" dirty="0" smtClean="0"/>
              <a:t>f)Environmental state becoming </a:t>
            </a:r>
          </a:p>
          <a:p>
            <a:r>
              <a:rPr lang="en-US" sz="2400" dirty="0" smtClean="0"/>
              <a:t>poor or dead</a:t>
            </a:r>
            <a:endParaRPr lang="en-US" sz="2400" dirty="0"/>
          </a:p>
        </p:txBody>
      </p:sp>
      <p:sp>
        <p:nvSpPr>
          <p:cNvPr id="20" name="TextBox 19"/>
          <p:cNvSpPr txBox="1"/>
          <p:nvPr/>
        </p:nvSpPr>
        <p:spPr>
          <a:xfrm>
            <a:off x="6223085" y="5751325"/>
            <a:ext cx="5273971" cy="830997"/>
          </a:xfrm>
          <a:prstGeom prst="rect">
            <a:avLst/>
          </a:prstGeom>
          <a:solidFill>
            <a:srgbClr val="00B050"/>
          </a:solidFill>
        </p:spPr>
        <p:txBody>
          <a:bodyPr wrap="square" rtlCol="0">
            <a:spAutoFit/>
          </a:bodyPr>
          <a:lstStyle/>
          <a:p>
            <a:r>
              <a:rPr lang="en-US" sz="2400" dirty="0" smtClean="0"/>
              <a:t>b)Spreading deserts, the movement </a:t>
            </a:r>
          </a:p>
          <a:p>
            <a:r>
              <a:rPr lang="en-US" sz="2400" dirty="0" smtClean="0"/>
              <a:t>of deserts</a:t>
            </a:r>
          </a:p>
        </p:txBody>
      </p:sp>
    </p:spTree>
    <p:extLst>
      <p:ext uri="{BB962C8B-B14F-4D97-AF65-F5344CB8AC3E}">
        <p14:creationId xmlns:p14="http://schemas.microsoft.com/office/powerpoint/2010/main" val="359922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14528" y="1194816"/>
            <a:ext cx="11484864" cy="5315712"/>
          </a:xfrm>
          <a:solidFill>
            <a:schemeClr val="accent6">
              <a:lumMod val="40000"/>
              <a:lumOff val="60000"/>
            </a:schemeClr>
          </a:solidFill>
        </p:spPr>
        <p:txBody>
          <a:bodyPr>
            <a:normAutofit fontScale="92500"/>
          </a:bodyPr>
          <a:lstStyle/>
          <a:p>
            <a:r>
              <a:rPr lang="en-US" dirty="0" smtClean="0"/>
              <a:t>THE GREENHOUSE EFFECT</a:t>
            </a:r>
          </a:p>
          <a:p>
            <a:r>
              <a:rPr lang="en-US" dirty="0" smtClean="0"/>
              <a:t>   The presence of greenhouse 1) _______ (water </a:t>
            </a:r>
            <a:r>
              <a:rPr lang="en-US" dirty="0" err="1" smtClean="0"/>
              <a:t>vapour</a:t>
            </a:r>
            <a:r>
              <a:rPr lang="en-US" dirty="0" smtClean="0"/>
              <a:t>, carbon dioxide and methane) in the atmosphere does not simply results from human 2) ____ - they also occur naturally. By trapping the Sun’s warmth, these gases play a 3) ________ role in warming the Earth’s atmosphere to level where it can support life.</a:t>
            </a:r>
          </a:p>
          <a:p>
            <a:r>
              <a:rPr lang="en-US" dirty="0" smtClean="0"/>
              <a:t>   As explained by the Australian Meteorological and Oceanographic Society about half the sunlight 4) ________ by the Earth is either 5) ________ by the atmosphere or 6) ________ to space by clouds, small particles such as dust and soot, the air itself.</a:t>
            </a:r>
          </a:p>
          <a:p>
            <a:r>
              <a:rPr lang="en-US" dirty="0" smtClean="0"/>
              <a:t>   7) ________ are the most important of these reflectors. The often half of the intercepted sunlight is transmitted through the 8) _______, ultimately 9) _______ the Earth’s surface. The land, the oceans, and the atmosphere absorb and emit infrared radiation, the intensity of which increases very rapidly with 10) ________.</a:t>
            </a:r>
          </a:p>
          <a:p>
            <a:endParaRPr lang="ru-RU" dirty="0"/>
          </a:p>
        </p:txBody>
      </p:sp>
      <p:sp>
        <p:nvSpPr>
          <p:cNvPr id="4" name="TextBox 3"/>
          <p:cNvSpPr txBox="1"/>
          <p:nvPr/>
        </p:nvSpPr>
        <p:spPr>
          <a:xfrm>
            <a:off x="9853626" y="2057769"/>
            <a:ext cx="929694" cy="369332"/>
          </a:xfrm>
          <a:prstGeom prst="rect">
            <a:avLst/>
          </a:prstGeom>
          <a:solidFill>
            <a:srgbClr val="F3A1E7"/>
          </a:solidFill>
          <a:ln>
            <a:solidFill>
              <a:schemeClr val="accent6">
                <a:lumMod val="75000"/>
              </a:schemeClr>
            </a:solidFill>
          </a:ln>
        </p:spPr>
        <p:txBody>
          <a:bodyPr wrap="square" rtlCol="0">
            <a:spAutoFit/>
          </a:bodyPr>
          <a:lstStyle/>
          <a:p>
            <a:r>
              <a:rPr lang="en-US" dirty="0" smtClean="0"/>
              <a:t>activity</a:t>
            </a:r>
            <a:endParaRPr lang="ru-RU" dirty="0"/>
          </a:p>
        </p:txBody>
      </p:sp>
      <p:sp>
        <p:nvSpPr>
          <p:cNvPr id="5" name="TextBox 4"/>
          <p:cNvSpPr txBox="1"/>
          <p:nvPr/>
        </p:nvSpPr>
        <p:spPr>
          <a:xfrm>
            <a:off x="5114544" y="1643960"/>
            <a:ext cx="1194816" cy="369332"/>
          </a:xfrm>
          <a:prstGeom prst="rect">
            <a:avLst/>
          </a:prstGeom>
          <a:solidFill>
            <a:srgbClr val="F3A1E7"/>
          </a:solidFill>
          <a:ln>
            <a:solidFill>
              <a:schemeClr val="accent6">
                <a:lumMod val="75000"/>
              </a:schemeClr>
            </a:solidFill>
          </a:ln>
        </p:spPr>
        <p:txBody>
          <a:bodyPr wrap="square" rtlCol="0">
            <a:spAutoFit/>
          </a:bodyPr>
          <a:lstStyle/>
          <a:p>
            <a:r>
              <a:rPr lang="en-US" dirty="0"/>
              <a:t>gases</a:t>
            </a:r>
            <a:endParaRPr lang="ru-RU" dirty="0"/>
          </a:p>
        </p:txBody>
      </p:sp>
      <p:sp>
        <p:nvSpPr>
          <p:cNvPr id="15" name="Прямоугольник 14"/>
          <p:cNvSpPr/>
          <p:nvPr/>
        </p:nvSpPr>
        <p:spPr>
          <a:xfrm>
            <a:off x="5882640" y="3298195"/>
            <a:ext cx="426720" cy="261610"/>
          </a:xfrm>
          <a:prstGeom prst="rect">
            <a:avLst/>
          </a:prstGeom>
        </p:spPr>
        <p:txBody>
          <a:bodyPr wrap="none">
            <a:spAutoFit/>
          </a:bodyPr>
          <a:lstStyle/>
          <a:p>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vital</a:t>
            </a:r>
            <a:endParaRPr lang="ru-RU" dirty="0"/>
          </a:p>
        </p:txBody>
      </p:sp>
      <p:sp>
        <p:nvSpPr>
          <p:cNvPr id="35" name="TextBox 34"/>
          <p:cNvSpPr txBox="1"/>
          <p:nvPr/>
        </p:nvSpPr>
        <p:spPr>
          <a:xfrm>
            <a:off x="10482018" y="2427101"/>
            <a:ext cx="1194816" cy="369332"/>
          </a:xfrm>
          <a:prstGeom prst="rect">
            <a:avLst/>
          </a:prstGeom>
          <a:solidFill>
            <a:srgbClr val="F3A1E7"/>
          </a:solidFill>
          <a:ln>
            <a:solidFill>
              <a:schemeClr val="accent6">
                <a:lumMod val="75000"/>
              </a:schemeClr>
            </a:solidFill>
          </a:ln>
        </p:spPr>
        <p:txBody>
          <a:bodyPr wrap="square" rtlCol="0">
            <a:spAutoFit/>
          </a:bodyPr>
          <a:lstStyle/>
          <a:p>
            <a:r>
              <a:rPr lang="en-US" dirty="0" smtClean="0"/>
              <a:t>vital</a:t>
            </a:r>
            <a:endParaRPr lang="ru-RU" dirty="0"/>
          </a:p>
        </p:txBody>
      </p:sp>
      <p:sp>
        <p:nvSpPr>
          <p:cNvPr id="39" name="TextBox 38"/>
          <p:cNvSpPr txBox="1"/>
          <p:nvPr/>
        </p:nvSpPr>
        <p:spPr>
          <a:xfrm>
            <a:off x="3335108" y="3629385"/>
            <a:ext cx="1269578"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intercepted</a:t>
            </a:r>
            <a:endParaRPr lang="ru-RU" dirty="0"/>
          </a:p>
        </p:txBody>
      </p:sp>
      <p:sp>
        <p:nvSpPr>
          <p:cNvPr id="40" name="TextBox 39"/>
          <p:cNvSpPr txBox="1"/>
          <p:nvPr/>
        </p:nvSpPr>
        <p:spPr>
          <a:xfrm>
            <a:off x="8294429" y="3555974"/>
            <a:ext cx="1066767"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absorbed</a:t>
            </a:r>
            <a:endParaRPr lang="ru-RU" dirty="0"/>
          </a:p>
        </p:txBody>
      </p:sp>
      <p:sp>
        <p:nvSpPr>
          <p:cNvPr id="41" name="TextBox 40"/>
          <p:cNvSpPr txBox="1"/>
          <p:nvPr/>
        </p:nvSpPr>
        <p:spPr>
          <a:xfrm>
            <a:off x="3280244" y="3998717"/>
            <a:ext cx="1085297"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reflection</a:t>
            </a:r>
            <a:endParaRPr lang="ru-RU" dirty="0"/>
          </a:p>
        </p:txBody>
      </p:sp>
      <p:sp>
        <p:nvSpPr>
          <p:cNvPr id="42" name="TextBox 41"/>
          <p:cNvSpPr txBox="1"/>
          <p:nvPr/>
        </p:nvSpPr>
        <p:spPr>
          <a:xfrm>
            <a:off x="1545282" y="4740298"/>
            <a:ext cx="790601"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clouds</a:t>
            </a:r>
            <a:endParaRPr lang="ru-RU" dirty="0"/>
          </a:p>
        </p:txBody>
      </p:sp>
      <p:sp>
        <p:nvSpPr>
          <p:cNvPr id="43" name="TextBox 42"/>
          <p:cNvSpPr txBox="1"/>
          <p:nvPr/>
        </p:nvSpPr>
        <p:spPr>
          <a:xfrm>
            <a:off x="7327392" y="5196760"/>
            <a:ext cx="1316736" cy="369332"/>
          </a:xfrm>
          <a:prstGeom prst="rect">
            <a:avLst/>
          </a:prstGeom>
          <a:solidFill>
            <a:srgbClr val="F3A1E7"/>
          </a:solidFill>
          <a:ln>
            <a:solidFill>
              <a:schemeClr val="accent6">
                <a:lumMod val="75000"/>
              </a:schemeClr>
            </a:solidFill>
          </a:ln>
        </p:spPr>
        <p:txBody>
          <a:bodyPr wrap="square" rtlCol="0">
            <a:spAutoFit/>
          </a:bodyPr>
          <a:lstStyle/>
          <a:p>
            <a:r>
              <a:rPr lang="en-US" dirty="0" smtClean="0"/>
              <a:t>atmosphere</a:t>
            </a:r>
            <a:endParaRPr lang="ru-RU" dirty="0"/>
          </a:p>
        </p:txBody>
      </p:sp>
      <p:sp>
        <p:nvSpPr>
          <p:cNvPr id="44" name="TextBox 43"/>
          <p:cNvSpPr txBox="1"/>
          <p:nvPr/>
        </p:nvSpPr>
        <p:spPr>
          <a:xfrm>
            <a:off x="10482018" y="5109630"/>
            <a:ext cx="1006045"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warming</a:t>
            </a:r>
            <a:endParaRPr lang="ru-RU" dirty="0"/>
          </a:p>
        </p:txBody>
      </p:sp>
      <p:sp>
        <p:nvSpPr>
          <p:cNvPr id="45" name="TextBox 44"/>
          <p:cNvSpPr txBox="1"/>
          <p:nvPr/>
        </p:nvSpPr>
        <p:spPr>
          <a:xfrm>
            <a:off x="10305497" y="5873002"/>
            <a:ext cx="1371337" cy="369332"/>
          </a:xfrm>
          <a:prstGeom prst="rect">
            <a:avLst/>
          </a:prstGeom>
          <a:solidFill>
            <a:srgbClr val="F3A1E7"/>
          </a:solidFill>
          <a:ln>
            <a:solidFill>
              <a:schemeClr val="accent6">
                <a:lumMod val="75000"/>
              </a:schemeClr>
            </a:solidFill>
          </a:ln>
        </p:spPr>
        <p:txBody>
          <a:bodyPr wrap="none" rtlCol="0">
            <a:spAutoFit/>
          </a:bodyPr>
          <a:lstStyle/>
          <a:p>
            <a:r>
              <a:rPr lang="en-US" dirty="0" smtClean="0"/>
              <a:t>temperature</a:t>
            </a:r>
            <a:endParaRPr lang="ru-RU" dirty="0"/>
          </a:p>
        </p:txBody>
      </p:sp>
      <p:sp>
        <p:nvSpPr>
          <p:cNvPr id="46" name="TextBox 45"/>
          <p:cNvSpPr txBox="1"/>
          <p:nvPr/>
        </p:nvSpPr>
        <p:spPr>
          <a:xfrm>
            <a:off x="414528" y="28500"/>
            <a:ext cx="11484864" cy="1200329"/>
          </a:xfrm>
          <a:prstGeom prst="rect">
            <a:avLst/>
          </a:prstGeom>
          <a:blipFill>
            <a:blip r:embed="rId2"/>
            <a:tile tx="0" ty="0" sx="100000" sy="100000" flip="none" algn="tl"/>
          </a:blipFill>
        </p:spPr>
        <p:txBody>
          <a:bodyPr wrap="square" rtlCol="0">
            <a:spAutoFit/>
          </a:bodyPr>
          <a:lstStyle/>
          <a:p>
            <a:r>
              <a:rPr lang="en-US" sz="2400" dirty="0" smtClean="0"/>
              <a:t>Fill in the blanks with one suitable word from the list:</a:t>
            </a:r>
          </a:p>
          <a:p>
            <a:r>
              <a:rPr lang="en-US" sz="2400" dirty="0" smtClean="0"/>
              <a:t>   a) activity; b) reflection; c) gases; d) temperature; e) vital ; f) absorbed; g)intercepted; h) atmosphere; </a:t>
            </a:r>
            <a:r>
              <a:rPr lang="en-US" sz="2400" dirty="0" err="1" smtClean="0"/>
              <a:t>i</a:t>
            </a:r>
            <a:r>
              <a:rPr lang="en-US" sz="2400" dirty="0" smtClean="0"/>
              <a:t>) clouds; j) warming.</a:t>
            </a:r>
            <a:endParaRPr lang="en-US" sz="2400" dirty="0"/>
          </a:p>
        </p:txBody>
      </p:sp>
    </p:spTree>
    <p:extLst>
      <p:ext uri="{BB962C8B-B14F-4D97-AF65-F5344CB8AC3E}">
        <p14:creationId xmlns:p14="http://schemas.microsoft.com/office/powerpoint/2010/main" val="110672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5" grpId="0" animBg="1"/>
      <p:bldP spid="39" grpId="0" animBg="1"/>
      <p:bldP spid="40" grpId="0" animBg="1"/>
      <p:bldP spid="41" grpId="0" animBg="1"/>
      <p:bldP spid="42" grpId="0" animBg="1"/>
      <p:bldP spid="43" grpId="0" animBg="1"/>
      <p:bldP spid="44" grpId="0" animBg="1"/>
      <p:bldP spid="4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376" y="365125"/>
            <a:ext cx="11472672" cy="1325563"/>
          </a:xfrm>
          <a:blipFill>
            <a:blip r:embed="rId2"/>
            <a:tile tx="0" ty="0" sx="100000" sy="100000" flip="none" algn="tl"/>
          </a:blipFill>
        </p:spPr>
        <p:txBody>
          <a:bodyPr>
            <a:normAutofit/>
          </a:bodyPr>
          <a:lstStyle/>
          <a:p>
            <a:r>
              <a:rPr lang="en-US" sz="2400" b="1" dirty="0" smtClean="0"/>
              <a:t>Read the text. In some lines, one word does not fit grammatically. Fill in the blanks below with these unwanted words, or put a tick   v      by the number if the line is correct. The first two are given as an example.</a:t>
            </a:r>
            <a:endParaRPr lang="ru-RU" sz="2400" b="1" dirty="0"/>
          </a:p>
        </p:txBody>
      </p:sp>
      <p:sp>
        <p:nvSpPr>
          <p:cNvPr id="3" name="Объект 2"/>
          <p:cNvSpPr>
            <a:spLocks noGrp="1"/>
          </p:cNvSpPr>
          <p:nvPr>
            <p:ph idx="1"/>
          </p:nvPr>
        </p:nvSpPr>
        <p:spPr/>
        <p:txBody>
          <a:bodyPr>
            <a:normAutofit fontScale="77500" lnSpcReduction="20000"/>
          </a:bodyPr>
          <a:lstStyle/>
          <a:p>
            <a:r>
              <a:rPr lang="en-US" dirty="0" smtClean="0"/>
              <a:t>(0)	Small amounts of water </a:t>
            </a:r>
            <a:r>
              <a:rPr lang="en-US" dirty="0" err="1" smtClean="0"/>
              <a:t>vapour</a:t>
            </a:r>
            <a:r>
              <a:rPr lang="en-US" dirty="0" smtClean="0"/>
              <a:t>, carbon dioxide</a:t>
            </a:r>
          </a:p>
          <a:p>
            <a:r>
              <a:rPr lang="en-US" dirty="0" smtClean="0"/>
              <a:t>(00)	and other gases are (collectively called greenhouse</a:t>
            </a:r>
          </a:p>
          <a:p>
            <a:r>
              <a:rPr lang="en-US" dirty="0" smtClean="0"/>
              <a:t>(1)	gases) have increase the capacity of the atmosphere to</a:t>
            </a:r>
          </a:p>
          <a:p>
            <a:r>
              <a:rPr lang="en-US" dirty="0" smtClean="0"/>
              <a:t>(2)	absorb and emit infrared radiation. As the</a:t>
            </a:r>
          </a:p>
          <a:p>
            <a:r>
              <a:rPr lang="en-US" dirty="0" smtClean="0"/>
              <a:t>(3)	concentration of these gases increases, from the</a:t>
            </a:r>
          </a:p>
          <a:p>
            <a:r>
              <a:rPr lang="en-US" dirty="0" smtClean="0"/>
              <a:t>(4)	atmosphere emits more infrared radiation (both</a:t>
            </a:r>
          </a:p>
          <a:p>
            <a:r>
              <a:rPr lang="en-US" dirty="0" smtClean="0"/>
              <a:t>(5)	upwards and downwards). Some of this is being</a:t>
            </a:r>
          </a:p>
          <a:p>
            <a:r>
              <a:rPr lang="en-US" dirty="0" smtClean="0"/>
              <a:t>(6)	absorbed by the Earth’s surface is causing the mean</a:t>
            </a:r>
          </a:p>
          <a:p>
            <a:r>
              <a:rPr lang="en-US" dirty="0" smtClean="0"/>
              <a:t>(7)	temperature to rise. This process, known as the</a:t>
            </a:r>
          </a:p>
          <a:p>
            <a:r>
              <a:rPr lang="en-US" dirty="0" smtClean="0"/>
              <a:t>(8)	natural greenhouse effect, keeps of the surface of</a:t>
            </a:r>
          </a:p>
          <a:p>
            <a:r>
              <a:rPr lang="en-US" dirty="0" smtClean="0"/>
              <a:t>(9)	the Earth and the lower atmosphere warm enough</a:t>
            </a:r>
          </a:p>
          <a:p>
            <a:r>
              <a:rPr lang="en-US" dirty="0" smtClean="0"/>
              <a:t>(10)	to sustain about us</a:t>
            </a:r>
          </a:p>
          <a:p>
            <a:endParaRPr lang="ru-RU" dirty="0"/>
          </a:p>
        </p:txBody>
      </p:sp>
      <p:sp>
        <p:nvSpPr>
          <p:cNvPr id="4" name="Прямоугольник 3"/>
          <p:cNvSpPr/>
          <p:nvPr/>
        </p:nvSpPr>
        <p:spPr>
          <a:xfrm>
            <a:off x="5347276" y="5988734"/>
            <a:ext cx="6466771" cy="830997"/>
          </a:xfrm>
          <a:prstGeom prst="rect">
            <a:avLst/>
          </a:prstGeom>
          <a:solidFill>
            <a:schemeClr val="accent6">
              <a:lumMod val="60000"/>
              <a:lumOff val="40000"/>
            </a:schemeClr>
          </a:solidFill>
        </p:spPr>
        <p:txBody>
          <a:bodyPr wrap="square">
            <a:spAutoFit/>
          </a:bodyPr>
          <a:lstStyle/>
          <a:p>
            <a:r>
              <a:rPr lang="en-US" sz="2400" dirty="0" smtClean="0"/>
              <a:t>(0)v	(1)	(3)	(5)	(7)	(9)</a:t>
            </a:r>
          </a:p>
          <a:p>
            <a:r>
              <a:rPr lang="en-US" sz="2400" dirty="0" smtClean="0"/>
              <a:t>(00)are	(2)	(4)	(6)	(8)	(10)</a:t>
            </a:r>
            <a:endParaRPr lang="en-US" sz="2400" dirty="0"/>
          </a:p>
        </p:txBody>
      </p:sp>
      <p:sp>
        <p:nvSpPr>
          <p:cNvPr id="5" name="TextBox 4"/>
          <p:cNvSpPr txBox="1"/>
          <p:nvPr/>
        </p:nvSpPr>
        <p:spPr>
          <a:xfrm>
            <a:off x="6656832" y="5988734"/>
            <a:ext cx="630622" cy="369332"/>
          </a:xfrm>
          <a:prstGeom prst="rect">
            <a:avLst/>
          </a:prstGeom>
          <a:solidFill>
            <a:srgbClr val="F3A1E7"/>
          </a:solidFill>
        </p:spPr>
        <p:txBody>
          <a:bodyPr wrap="none" rtlCol="0">
            <a:spAutoFit/>
          </a:bodyPr>
          <a:lstStyle/>
          <a:p>
            <a:r>
              <a:rPr lang="en-US" dirty="0" smtClean="0"/>
              <a:t>have</a:t>
            </a:r>
            <a:endParaRPr lang="ru-RU" dirty="0"/>
          </a:p>
        </p:txBody>
      </p:sp>
      <p:sp>
        <p:nvSpPr>
          <p:cNvPr id="6" name="TextBox 5"/>
          <p:cNvSpPr txBox="1"/>
          <p:nvPr/>
        </p:nvSpPr>
        <p:spPr>
          <a:xfrm>
            <a:off x="7522464" y="5988734"/>
            <a:ext cx="637803" cy="369332"/>
          </a:xfrm>
          <a:prstGeom prst="rect">
            <a:avLst/>
          </a:prstGeom>
          <a:solidFill>
            <a:srgbClr val="F3A1E7"/>
          </a:solidFill>
        </p:spPr>
        <p:txBody>
          <a:bodyPr wrap="none" rtlCol="0">
            <a:spAutoFit/>
          </a:bodyPr>
          <a:lstStyle/>
          <a:p>
            <a:r>
              <a:rPr lang="en-US" dirty="0" smtClean="0"/>
              <a:t>from</a:t>
            </a:r>
            <a:endParaRPr lang="ru-RU" dirty="0"/>
          </a:p>
        </p:txBody>
      </p:sp>
      <p:sp>
        <p:nvSpPr>
          <p:cNvPr id="7" name="TextBox 6"/>
          <p:cNvSpPr txBox="1"/>
          <p:nvPr/>
        </p:nvSpPr>
        <p:spPr>
          <a:xfrm>
            <a:off x="8395277" y="5988734"/>
            <a:ext cx="705642" cy="369332"/>
          </a:xfrm>
          <a:prstGeom prst="rect">
            <a:avLst/>
          </a:prstGeom>
          <a:solidFill>
            <a:srgbClr val="F3A1E7"/>
          </a:solidFill>
        </p:spPr>
        <p:txBody>
          <a:bodyPr wrap="none" rtlCol="0">
            <a:spAutoFit/>
          </a:bodyPr>
          <a:lstStyle/>
          <a:p>
            <a:r>
              <a:rPr lang="en-US" dirty="0" smtClean="0"/>
              <a:t>being</a:t>
            </a:r>
            <a:endParaRPr lang="ru-RU" dirty="0"/>
          </a:p>
        </p:txBody>
      </p:sp>
      <p:sp>
        <p:nvSpPr>
          <p:cNvPr id="8" name="TextBox 7"/>
          <p:cNvSpPr txBox="1"/>
          <p:nvPr/>
        </p:nvSpPr>
        <p:spPr>
          <a:xfrm>
            <a:off x="8584431" y="6404232"/>
            <a:ext cx="327334" cy="369332"/>
          </a:xfrm>
          <a:prstGeom prst="rect">
            <a:avLst/>
          </a:prstGeom>
          <a:solidFill>
            <a:srgbClr val="F3A1E7"/>
          </a:solidFill>
        </p:spPr>
        <p:txBody>
          <a:bodyPr wrap="none" rtlCol="0">
            <a:spAutoFit/>
          </a:bodyPr>
          <a:lstStyle/>
          <a:p>
            <a:r>
              <a:rPr lang="en-US" dirty="0" smtClean="0"/>
              <a:t>is</a:t>
            </a:r>
            <a:endParaRPr lang="ru-RU" dirty="0"/>
          </a:p>
        </p:txBody>
      </p:sp>
      <p:sp>
        <p:nvSpPr>
          <p:cNvPr id="9" name="TextBox 8"/>
          <p:cNvSpPr txBox="1"/>
          <p:nvPr/>
        </p:nvSpPr>
        <p:spPr>
          <a:xfrm>
            <a:off x="9582912" y="6450399"/>
            <a:ext cx="377026" cy="369332"/>
          </a:xfrm>
          <a:prstGeom prst="rect">
            <a:avLst/>
          </a:prstGeom>
          <a:solidFill>
            <a:srgbClr val="F3A1E7"/>
          </a:solidFill>
        </p:spPr>
        <p:txBody>
          <a:bodyPr wrap="none" rtlCol="0">
            <a:spAutoFit/>
          </a:bodyPr>
          <a:lstStyle/>
          <a:p>
            <a:r>
              <a:rPr lang="en-US" dirty="0" smtClean="0"/>
              <a:t>of</a:t>
            </a:r>
            <a:endParaRPr lang="ru-RU" dirty="0"/>
          </a:p>
        </p:txBody>
      </p:sp>
      <p:sp>
        <p:nvSpPr>
          <p:cNvPr id="10" name="TextBox 9"/>
          <p:cNvSpPr txBox="1"/>
          <p:nvPr/>
        </p:nvSpPr>
        <p:spPr>
          <a:xfrm>
            <a:off x="10563566" y="6404232"/>
            <a:ext cx="737702" cy="369332"/>
          </a:xfrm>
          <a:prstGeom prst="rect">
            <a:avLst/>
          </a:prstGeom>
          <a:solidFill>
            <a:srgbClr val="F3A1E7"/>
          </a:solidFill>
        </p:spPr>
        <p:txBody>
          <a:bodyPr wrap="none" rtlCol="0">
            <a:spAutoFit/>
          </a:bodyPr>
          <a:lstStyle/>
          <a:p>
            <a:r>
              <a:rPr lang="en-US" dirty="0" smtClean="0"/>
              <a:t>about</a:t>
            </a:r>
            <a:endParaRPr lang="ru-RU" dirty="0"/>
          </a:p>
        </p:txBody>
      </p:sp>
      <p:sp>
        <p:nvSpPr>
          <p:cNvPr id="11" name="TextBox 10"/>
          <p:cNvSpPr txBox="1"/>
          <p:nvPr/>
        </p:nvSpPr>
        <p:spPr>
          <a:xfrm>
            <a:off x="6807798" y="6404232"/>
            <a:ext cx="316112" cy="369332"/>
          </a:xfrm>
          <a:prstGeom prst="rect">
            <a:avLst/>
          </a:prstGeom>
          <a:solidFill>
            <a:srgbClr val="F3A1E7"/>
          </a:solidFill>
        </p:spPr>
        <p:txBody>
          <a:bodyPr wrap="none" rtlCol="0">
            <a:spAutoFit/>
          </a:bodyPr>
          <a:lstStyle/>
          <a:p>
            <a:r>
              <a:rPr lang="en-US" dirty="0" smtClean="0"/>
              <a:t>V</a:t>
            </a:r>
            <a:endParaRPr lang="ru-RU" dirty="0"/>
          </a:p>
        </p:txBody>
      </p:sp>
      <p:pic>
        <p:nvPicPr>
          <p:cNvPr id="12" name="Рисунок 11"/>
          <p:cNvPicPr>
            <a:picLocks noChangeAspect="1"/>
          </p:cNvPicPr>
          <p:nvPr/>
        </p:nvPicPr>
        <p:blipFill>
          <a:blip r:embed="rId3"/>
          <a:stretch>
            <a:fillRect/>
          </a:stretch>
        </p:blipFill>
        <p:spPr>
          <a:xfrm>
            <a:off x="7662128" y="6388155"/>
            <a:ext cx="420660" cy="493819"/>
          </a:xfrm>
          <a:prstGeom prst="rect">
            <a:avLst/>
          </a:prstGeom>
        </p:spPr>
      </p:pic>
      <p:pic>
        <p:nvPicPr>
          <p:cNvPr id="13" name="Рисунок 12"/>
          <p:cNvPicPr>
            <a:picLocks noChangeAspect="1"/>
          </p:cNvPicPr>
          <p:nvPr/>
        </p:nvPicPr>
        <p:blipFill>
          <a:blip r:embed="rId3"/>
          <a:stretch>
            <a:fillRect/>
          </a:stretch>
        </p:blipFill>
        <p:spPr>
          <a:xfrm>
            <a:off x="9561095" y="5926491"/>
            <a:ext cx="420660" cy="493819"/>
          </a:xfrm>
          <a:prstGeom prst="rect">
            <a:avLst/>
          </a:prstGeom>
        </p:spPr>
      </p:pic>
      <p:pic>
        <p:nvPicPr>
          <p:cNvPr id="14" name="Рисунок 13"/>
          <p:cNvPicPr>
            <a:picLocks noChangeAspect="1"/>
          </p:cNvPicPr>
          <p:nvPr/>
        </p:nvPicPr>
        <p:blipFill>
          <a:blip r:embed="rId3"/>
          <a:stretch>
            <a:fillRect/>
          </a:stretch>
        </p:blipFill>
        <p:spPr>
          <a:xfrm>
            <a:off x="10639915" y="5875224"/>
            <a:ext cx="420660" cy="493819"/>
          </a:xfrm>
          <a:prstGeom prst="rect">
            <a:avLst/>
          </a:prstGeom>
        </p:spPr>
      </p:pic>
    </p:spTree>
    <p:extLst>
      <p:ext uri="{BB962C8B-B14F-4D97-AF65-F5344CB8AC3E}">
        <p14:creationId xmlns:p14="http://schemas.microsoft.com/office/powerpoint/2010/main" val="308640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83387"/>
          </a:xfrm>
          <a:blipFill>
            <a:blip r:embed="rId2"/>
            <a:tile tx="0" ty="0" sx="100000" sy="100000" flip="none" algn="tl"/>
          </a:blipFill>
        </p:spPr>
        <p:txBody>
          <a:bodyPr>
            <a:normAutofit fontScale="90000"/>
          </a:bodyPr>
          <a:lstStyle/>
          <a:p>
            <a:r>
              <a:rPr lang="en-US" dirty="0" smtClean="0"/>
              <a:t>Fill in prepositions where necessary.</a:t>
            </a:r>
            <a:endParaRPr lang="ru-RU" dirty="0"/>
          </a:p>
        </p:txBody>
      </p:sp>
      <p:sp>
        <p:nvSpPr>
          <p:cNvPr id="3" name="Объект 2"/>
          <p:cNvSpPr>
            <a:spLocks noGrp="1"/>
          </p:cNvSpPr>
          <p:nvPr>
            <p:ph idx="1"/>
          </p:nvPr>
        </p:nvSpPr>
        <p:spPr>
          <a:xfrm>
            <a:off x="838200" y="1267968"/>
            <a:ext cx="10515600" cy="4908995"/>
          </a:xfrm>
        </p:spPr>
        <p:txBody>
          <a:bodyPr>
            <a:normAutofit lnSpcReduction="10000"/>
          </a:bodyPr>
          <a:lstStyle/>
          <a:p>
            <a:pPr marL="0" indent="0">
              <a:buNone/>
            </a:pPr>
            <a:r>
              <a:rPr lang="en-US" dirty="0" smtClean="0"/>
              <a:t>1)The presence …  greenhouse gases …  the atmosphere is natural.</a:t>
            </a:r>
          </a:p>
          <a:p>
            <a:pPr marL="0" indent="0">
              <a:buNone/>
            </a:pPr>
            <a:r>
              <a:rPr lang="en-US" dirty="0" smtClean="0"/>
              <a:t>2) Another factor causing climate change is depletion … stratospheric ozone over the poles as a result … increased levels … CFCs … the atmosphere.</a:t>
            </a:r>
          </a:p>
          <a:p>
            <a:pPr marL="0" indent="0">
              <a:buNone/>
            </a:pPr>
            <a:r>
              <a:rPr lang="en-US" dirty="0" smtClean="0"/>
              <a:t>3) Environmental pollution is one … the most serious problems the humanity faces.</a:t>
            </a:r>
          </a:p>
          <a:p>
            <a:pPr marL="0" indent="0">
              <a:buNone/>
            </a:pPr>
            <a:r>
              <a:rPr lang="en-US" dirty="0" smtClean="0"/>
              <a:t>4) Some pollution comes …     one specific point or location.</a:t>
            </a:r>
          </a:p>
          <a:p>
            <a:pPr marL="0" indent="0">
              <a:buNone/>
            </a:pPr>
            <a:r>
              <a:rPr lang="en-US" dirty="0" smtClean="0"/>
              <a:t>5) Some environmental activities stressed the problem caused … industrial pollution and acid rains.</a:t>
            </a:r>
          </a:p>
          <a:p>
            <a:pPr marL="0" indent="0">
              <a:buNone/>
            </a:pPr>
            <a:r>
              <a:rPr lang="en-US" dirty="0" smtClean="0"/>
              <a:t>6) The world’s oceans are filled   …   poisonous industrial and nuclear waste.</a:t>
            </a:r>
          </a:p>
          <a:p>
            <a:endParaRPr lang="ru-RU" dirty="0"/>
          </a:p>
        </p:txBody>
      </p:sp>
      <p:sp>
        <p:nvSpPr>
          <p:cNvPr id="5" name="TextBox 4"/>
          <p:cNvSpPr txBox="1"/>
          <p:nvPr/>
        </p:nvSpPr>
        <p:spPr>
          <a:xfrm>
            <a:off x="3304032" y="1267968"/>
            <a:ext cx="377026" cy="369332"/>
          </a:xfrm>
          <a:prstGeom prst="rect">
            <a:avLst/>
          </a:prstGeom>
          <a:solidFill>
            <a:srgbClr val="F3A1E7"/>
          </a:solidFill>
        </p:spPr>
        <p:txBody>
          <a:bodyPr wrap="none" rtlCol="0">
            <a:spAutoFit/>
          </a:bodyPr>
          <a:lstStyle/>
          <a:p>
            <a:r>
              <a:rPr lang="en-US" dirty="0" smtClean="0"/>
              <a:t>of</a:t>
            </a:r>
            <a:endParaRPr lang="ru-RU" dirty="0"/>
          </a:p>
        </p:txBody>
      </p:sp>
      <p:pic>
        <p:nvPicPr>
          <p:cNvPr id="6" name="Рисунок 5"/>
          <p:cNvPicPr>
            <a:picLocks noChangeAspect="1"/>
          </p:cNvPicPr>
          <p:nvPr/>
        </p:nvPicPr>
        <p:blipFill>
          <a:blip r:embed="rId3"/>
          <a:stretch>
            <a:fillRect/>
          </a:stretch>
        </p:blipFill>
        <p:spPr>
          <a:xfrm>
            <a:off x="8528283" y="1637300"/>
            <a:ext cx="475529" cy="493819"/>
          </a:xfrm>
          <a:prstGeom prst="rect">
            <a:avLst/>
          </a:prstGeom>
        </p:spPr>
      </p:pic>
      <p:pic>
        <p:nvPicPr>
          <p:cNvPr id="7" name="Рисунок 6"/>
          <p:cNvPicPr>
            <a:picLocks noChangeAspect="1"/>
          </p:cNvPicPr>
          <p:nvPr/>
        </p:nvPicPr>
        <p:blipFill>
          <a:blip r:embed="rId3"/>
          <a:stretch>
            <a:fillRect/>
          </a:stretch>
        </p:blipFill>
        <p:spPr>
          <a:xfrm>
            <a:off x="5473446" y="2103665"/>
            <a:ext cx="475529" cy="493819"/>
          </a:xfrm>
          <a:prstGeom prst="rect">
            <a:avLst/>
          </a:prstGeom>
        </p:spPr>
      </p:pic>
      <p:pic>
        <p:nvPicPr>
          <p:cNvPr id="8" name="Рисунок 7"/>
          <p:cNvPicPr>
            <a:picLocks noChangeAspect="1"/>
          </p:cNvPicPr>
          <p:nvPr/>
        </p:nvPicPr>
        <p:blipFill>
          <a:blip r:embed="rId3"/>
          <a:stretch>
            <a:fillRect/>
          </a:stretch>
        </p:blipFill>
        <p:spPr>
          <a:xfrm>
            <a:off x="8134823" y="2103665"/>
            <a:ext cx="475529" cy="493819"/>
          </a:xfrm>
          <a:prstGeom prst="rect">
            <a:avLst/>
          </a:prstGeom>
        </p:spPr>
      </p:pic>
      <p:pic>
        <p:nvPicPr>
          <p:cNvPr id="9" name="Рисунок 8"/>
          <p:cNvPicPr>
            <a:picLocks noChangeAspect="1"/>
          </p:cNvPicPr>
          <p:nvPr/>
        </p:nvPicPr>
        <p:blipFill>
          <a:blip r:embed="rId3"/>
          <a:stretch>
            <a:fillRect/>
          </a:stretch>
        </p:blipFill>
        <p:spPr>
          <a:xfrm>
            <a:off x="5629141" y="2844394"/>
            <a:ext cx="475529" cy="493819"/>
          </a:xfrm>
          <a:prstGeom prst="rect">
            <a:avLst/>
          </a:prstGeom>
        </p:spPr>
      </p:pic>
      <p:sp>
        <p:nvSpPr>
          <p:cNvPr id="10" name="TextBox 9"/>
          <p:cNvSpPr txBox="1"/>
          <p:nvPr/>
        </p:nvSpPr>
        <p:spPr>
          <a:xfrm>
            <a:off x="6333764" y="1271626"/>
            <a:ext cx="359394" cy="369332"/>
          </a:xfrm>
          <a:prstGeom prst="rect">
            <a:avLst/>
          </a:prstGeom>
          <a:solidFill>
            <a:srgbClr val="F3A1E7"/>
          </a:solidFill>
        </p:spPr>
        <p:txBody>
          <a:bodyPr wrap="none" rtlCol="0">
            <a:spAutoFit/>
          </a:bodyPr>
          <a:lstStyle/>
          <a:p>
            <a:r>
              <a:rPr lang="en-US" dirty="0" smtClean="0"/>
              <a:t>in</a:t>
            </a:r>
            <a:endParaRPr lang="ru-RU" dirty="0"/>
          </a:p>
        </p:txBody>
      </p:sp>
      <p:pic>
        <p:nvPicPr>
          <p:cNvPr id="12" name="Рисунок 11"/>
          <p:cNvPicPr>
            <a:picLocks noChangeAspect="1"/>
          </p:cNvPicPr>
          <p:nvPr/>
        </p:nvPicPr>
        <p:blipFill>
          <a:blip r:embed="rId4"/>
          <a:stretch>
            <a:fillRect/>
          </a:stretch>
        </p:blipFill>
        <p:spPr>
          <a:xfrm>
            <a:off x="9296216" y="2131119"/>
            <a:ext cx="457240" cy="499915"/>
          </a:xfrm>
          <a:prstGeom prst="rect">
            <a:avLst/>
          </a:prstGeom>
        </p:spPr>
      </p:pic>
      <p:sp>
        <p:nvSpPr>
          <p:cNvPr id="13" name="TextBox 12"/>
          <p:cNvSpPr txBox="1"/>
          <p:nvPr/>
        </p:nvSpPr>
        <p:spPr>
          <a:xfrm>
            <a:off x="4553732" y="3722465"/>
            <a:ext cx="637803" cy="369332"/>
          </a:xfrm>
          <a:prstGeom prst="rect">
            <a:avLst/>
          </a:prstGeom>
          <a:solidFill>
            <a:srgbClr val="F3A1E7"/>
          </a:solidFill>
        </p:spPr>
        <p:txBody>
          <a:bodyPr wrap="none" rtlCol="0">
            <a:spAutoFit/>
          </a:bodyPr>
          <a:lstStyle/>
          <a:p>
            <a:r>
              <a:rPr lang="en-US" dirty="0" smtClean="0"/>
              <a:t>from</a:t>
            </a:r>
            <a:endParaRPr lang="ru-RU" dirty="0"/>
          </a:p>
        </p:txBody>
      </p:sp>
      <p:sp>
        <p:nvSpPr>
          <p:cNvPr id="14" name="TextBox 13"/>
          <p:cNvSpPr txBox="1"/>
          <p:nvPr/>
        </p:nvSpPr>
        <p:spPr>
          <a:xfrm>
            <a:off x="9963912" y="4110716"/>
            <a:ext cx="409536" cy="369332"/>
          </a:xfrm>
          <a:prstGeom prst="rect">
            <a:avLst/>
          </a:prstGeom>
          <a:solidFill>
            <a:srgbClr val="F3A1E7"/>
          </a:solidFill>
        </p:spPr>
        <p:txBody>
          <a:bodyPr wrap="none" rtlCol="0">
            <a:spAutoFit/>
          </a:bodyPr>
          <a:lstStyle/>
          <a:p>
            <a:r>
              <a:rPr lang="en-US" dirty="0" smtClean="0"/>
              <a:t>by</a:t>
            </a:r>
            <a:endParaRPr lang="ru-RU" dirty="0"/>
          </a:p>
        </p:txBody>
      </p:sp>
      <p:sp>
        <p:nvSpPr>
          <p:cNvPr id="15" name="TextBox 14"/>
          <p:cNvSpPr txBox="1"/>
          <p:nvPr/>
        </p:nvSpPr>
        <p:spPr>
          <a:xfrm>
            <a:off x="5473446" y="5059680"/>
            <a:ext cx="601447" cy="369332"/>
          </a:xfrm>
          <a:prstGeom prst="rect">
            <a:avLst/>
          </a:prstGeom>
          <a:solidFill>
            <a:srgbClr val="F3A1E7"/>
          </a:solidFill>
        </p:spPr>
        <p:txBody>
          <a:bodyPr wrap="none" rtlCol="0">
            <a:spAutoFit/>
          </a:bodyPr>
          <a:lstStyle/>
          <a:p>
            <a:r>
              <a:rPr lang="en-US" dirty="0" smtClean="0"/>
              <a:t>with</a:t>
            </a:r>
            <a:endParaRPr lang="ru-RU" dirty="0"/>
          </a:p>
        </p:txBody>
      </p:sp>
    </p:spTree>
    <p:extLst>
      <p:ext uri="{BB962C8B-B14F-4D97-AF65-F5344CB8AC3E}">
        <p14:creationId xmlns:p14="http://schemas.microsoft.com/office/powerpoint/2010/main" val="34478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blipFill>
            <a:blip r:embed="rId2"/>
            <a:tile tx="0" ty="0" sx="100000" sy="100000" flip="none" algn="tl"/>
          </a:blipFill>
        </p:spPr>
        <p:txBody>
          <a:bodyPr>
            <a:noAutofit/>
          </a:bodyPr>
          <a:lstStyle/>
          <a:p>
            <a:r>
              <a:rPr lang="en-US" sz="2400" dirty="0" smtClean="0"/>
              <a:t>While-listening</a:t>
            </a:r>
            <a:br>
              <a:rPr lang="en-US" sz="2400" dirty="0" smtClean="0"/>
            </a:br>
            <a:r>
              <a:rPr lang="en-US" sz="2400" dirty="0" smtClean="0"/>
              <a:t> Pay attention to the following words </a:t>
            </a:r>
            <a:r>
              <a:rPr lang="en-US" sz="2400" u="sng" dirty="0" smtClean="0"/>
              <a:t>a demographer</a:t>
            </a:r>
            <a:r>
              <a:rPr lang="en-US" sz="2400" dirty="0" smtClean="0"/>
              <a:t>, </a:t>
            </a:r>
            <a:r>
              <a:rPr lang="en-US" sz="2400" u="sng" dirty="0" smtClean="0"/>
              <a:t>ecological imbalance </a:t>
            </a:r>
            <a:r>
              <a:rPr lang="en-US" sz="2400" dirty="0" smtClean="0"/>
              <a:t>and be ready to give their definitions.</a:t>
            </a:r>
            <a:br>
              <a:rPr lang="en-US" sz="2400" dirty="0" smtClean="0"/>
            </a:br>
            <a:endParaRPr lang="ru-RU" sz="2400" dirty="0"/>
          </a:p>
        </p:txBody>
      </p:sp>
      <p:sp>
        <p:nvSpPr>
          <p:cNvPr id="3" name="Объект 2"/>
          <p:cNvSpPr>
            <a:spLocks noGrp="1"/>
          </p:cNvSpPr>
          <p:nvPr>
            <p:ph idx="1"/>
          </p:nvPr>
        </p:nvSpPr>
        <p:spPr>
          <a:blipFill>
            <a:blip r:embed="rId2"/>
            <a:tile tx="0" ty="0" sx="100000" sy="100000" flip="none" algn="tl"/>
          </a:blipFill>
        </p:spPr>
        <p:txBody>
          <a:bodyPr/>
          <a:lstStyle/>
          <a:p>
            <a:pPr marL="0" indent="0">
              <a:buNone/>
            </a:pPr>
            <a:r>
              <a:rPr lang="en-US" dirty="0" smtClean="0"/>
              <a:t>Post-listening</a:t>
            </a:r>
          </a:p>
          <a:p>
            <a:pPr marL="0" indent="0">
              <a:buNone/>
            </a:pPr>
            <a:r>
              <a:rPr lang="en-US" dirty="0" smtClean="0"/>
              <a:t> Complete the table.</a:t>
            </a:r>
          </a:p>
          <a:p>
            <a:pPr marL="0" indent="0">
              <a:buNone/>
            </a:pPr>
            <a:r>
              <a:rPr lang="en-US" dirty="0" smtClean="0"/>
              <a:t>By the year 2010 demographers expect:</a:t>
            </a:r>
          </a:p>
          <a:p>
            <a:pPr marL="0" indent="0">
              <a:buNone/>
            </a:pPr>
            <a:endParaRPr lang="en-US" dirty="0" smtClean="0"/>
          </a:p>
          <a:p>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2715880576"/>
              </p:ext>
            </p:extLst>
          </p:nvPr>
        </p:nvGraphicFramePr>
        <p:xfrm>
          <a:off x="1036320" y="3552824"/>
          <a:ext cx="10009632" cy="2396870"/>
        </p:xfrm>
        <a:graphic>
          <a:graphicData uri="http://schemas.openxmlformats.org/drawingml/2006/table">
            <a:tbl>
              <a:tblPr firstRow="1" firstCol="1" bandRow="1">
                <a:tableStyleId>{5C22544A-7EE6-4342-B048-85BDC9FD1C3A}</a:tableStyleId>
              </a:tblPr>
              <a:tblGrid>
                <a:gridCol w="5004280"/>
                <a:gridCol w="5005352"/>
              </a:tblGrid>
              <a:tr h="479374">
                <a:tc>
                  <a:txBody>
                    <a:bodyPr/>
                    <a:lstStyle/>
                    <a:p>
                      <a:pPr>
                        <a:lnSpc>
                          <a:spcPct val="107000"/>
                        </a:lnSpc>
                        <a:spcAft>
                          <a:spcPts val="0"/>
                        </a:spcAft>
                      </a:pPr>
                      <a:r>
                        <a:rPr lang="en-US" sz="2400" dirty="0">
                          <a:effectLst/>
                        </a:rPr>
                        <a:t>City</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Population</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79374">
                <a:tc>
                  <a:txBody>
                    <a:bodyPr/>
                    <a:lstStyle/>
                    <a:p>
                      <a:pPr>
                        <a:lnSpc>
                          <a:spcPct val="107000"/>
                        </a:lnSpc>
                        <a:spcAft>
                          <a:spcPts val="0"/>
                        </a:spcAft>
                      </a:pPr>
                      <a:r>
                        <a:rPr lang="en-US" sz="2400" dirty="0">
                          <a:effectLst/>
                        </a:rPr>
                        <a:t>Mexico City</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dirty="0">
                          <a:effectLst/>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79374">
                <a:tc>
                  <a:txBody>
                    <a:bodyPr/>
                    <a:lstStyle/>
                    <a:p>
                      <a:pPr>
                        <a:lnSpc>
                          <a:spcPct val="107000"/>
                        </a:lnSpc>
                        <a:spcAft>
                          <a:spcPts val="0"/>
                        </a:spcAft>
                      </a:pPr>
                      <a:r>
                        <a:rPr lang="en-US" sz="2400" dirty="0">
                          <a:effectLst/>
                        </a:rPr>
                        <a:t>Calcutta</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 </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79374">
                <a:tc>
                  <a:txBody>
                    <a:bodyPr/>
                    <a:lstStyle/>
                    <a:p>
                      <a:pPr>
                        <a:lnSpc>
                          <a:spcPct val="107000"/>
                        </a:lnSpc>
                        <a:spcAft>
                          <a:spcPts val="0"/>
                        </a:spcAft>
                      </a:pPr>
                      <a:r>
                        <a:rPr lang="en-US" sz="2400">
                          <a:effectLst/>
                        </a:rPr>
                        <a:t>Bombay</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 </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79374">
                <a:tc>
                  <a:txBody>
                    <a:bodyPr/>
                    <a:lstStyle/>
                    <a:p>
                      <a:pPr>
                        <a:lnSpc>
                          <a:spcPct val="107000"/>
                        </a:lnSpc>
                        <a:spcAft>
                          <a:spcPts val="0"/>
                        </a:spcAft>
                      </a:pPr>
                      <a:r>
                        <a:rPr lang="en-US" sz="2400">
                          <a:effectLst/>
                        </a:rPr>
                        <a:t>Jakarta</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dirty="0">
                          <a:effectLst/>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5386188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blipFill>
            <a:blip r:embed="rId2"/>
            <a:tile tx="0" ty="0" sx="100000" sy="100000" flip="none" algn="tl"/>
          </a:blipFill>
        </p:spPr>
        <p:txBody>
          <a:bodyPr/>
          <a:lstStyle/>
          <a:p>
            <a:pPr marL="0" indent="0">
              <a:buNone/>
            </a:pPr>
            <a:r>
              <a:rPr lang="en-US" dirty="0" smtClean="0"/>
              <a:t> HOME ASSIGNMENT</a:t>
            </a:r>
          </a:p>
          <a:p>
            <a:pPr marL="0" indent="0">
              <a:buNone/>
            </a:pPr>
            <a:r>
              <a:rPr lang="en-US" dirty="0" smtClean="0"/>
              <a:t>Write an article for your local newspaper (150-180 words) about what can be done to make our planet a safer and better place to live. Use formal style, linking words, quotations and give examples</a:t>
            </a:r>
          </a:p>
          <a:p>
            <a:endParaRPr lang="ru-RU" dirty="0"/>
          </a:p>
        </p:txBody>
      </p:sp>
    </p:spTree>
    <p:extLst>
      <p:ext uri="{BB962C8B-B14F-4D97-AF65-F5344CB8AC3E}">
        <p14:creationId xmlns:p14="http://schemas.microsoft.com/office/powerpoint/2010/main" val="3111083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913120" y="524256"/>
            <a:ext cx="6278880" cy="5449823"/>
          </a:xfrm>
          <a:blipFill>
            <a:blip r:embed="rId2"/>
            <a:tile tx="0" ty="0" sx="100000" sy="100000" flip="none" algn="tl"/>
          </a:blipFill>
          <a:ln>
            <a:solidFill>
              <a:schemeClr val="accent2">
                <a:lumMod val="50000"/>
              </a:schemeClr>
            </a:solidFill>
          </a:ln>
        </p:spPr>
        <p:txBody>
          <a:bodyPr>
            <a:normAutofit/>
          </a:bodyPr>
          <a:lstStyle/>
          <a:p>
            <a:r>
              <a:rPr lang="en-US" b="1" dirty="0" smtClean="0">
                <a:solidFill>
                  <a:schemeClr val="accent4">
                    <a:lumMod val="50000"/>
                  </a:schemeClr>
                </a:solidFill>
              </a:rPr>
              <a:t>«Look deep into nature, and then you will  understand everything better»</a:t>
            </a:r>
            <a:br>
              <a:rPr lang="en-US" b="1" dirty="0" smtClean="0">
                <a:solidFill>
                  <a:schemeClr val="accent4">
                    <a:lumMod val="50000"/>
                  </a:schemeClr>
                </a:solidFill>
              </a:rPr>
            </a:br>
            <a:r>
              <a:rPr lang="en-US" b="1" dirty="0" smtClean="0">
                <a:solidFill>
                  <a:schemeClr val="accent4">
                    <a:lumMod val="50000"/>
                  </a:schemeClr>
                </a:solidFill>
              </a:rPr>
              <a:t/>
            </a:r>
            <a:br>
              <a:rPr lang="en-US" b="1" dirty="0" smtClean="0">
                <a:solidFill>
                  <a:schemeClr val="accent4">
                    <a:lumMod val="50000"/>
                  </a:schemeClr>
                </a:solidFill>
              </a:rPr>
            </a:br>
            <a:r>
              <a:rPr lang="en-US" b="1" dirty="0" smtClean="0">
                <a:solidFill>
                  <a:schemeClr val="accent4">
                    <a:lumMod val="50000"/>
                  </a:schemeClr>
                </a:solidFill>
              </a:rPr>
              <a:t>Albert Einstein</a:t>
            </a:r>
            <a:endParaRPr lang="en-US" b="1" dirty="0">
              <a:solidFill>
                <a:schemeClr val="accent4">
                  <a:lumMod val="50000"/>
                </a:schemeClr>
              </a:solidFill>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412" y="1255110"/>
            <a:ext cx="3568700" cy="3810000"/>
          </a:xfrm>
          <a:prstGeom prst="rect">
            <a:avLst/>
          </a:prstGeom>
        </p:spPr>
      </p:pic>
    </p:spTree>
    <p:extLst>
      <p:ext uri="{BB962C8B-B14F-4D97-AF65-F5344CB8AC3E}">
        <p14:creationId xmlns:p14="http://schemas.microsoft.com/office/powerpoint/2010/main" val="19944155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lumMod val="60000"/>
              <a:lumOff val="40000"/>
            </a:schemeClr>
          </a:solidFill>
        </p:spPr>
        <p:txBody>
          <a:bodyPr/>
          <a:lstStyle/>
          <a:p>
            <a:pPr algn="ctr"/>
            <a:r>
              <a:rPr lang="en-US" dirty="0" smtClean="0"/>
              <a:t>QUIZ « DO YOU WORRY ABOUT THE ENVIRONMENT? »</a:t>
            </a:r>
            <a:endParaRPr lang="ru-RU" dirty="0"/>
          </a:p>
        </p:txBody>
      </p:sp>
      <p:sp>
        <p:nvSpPr>
          <p:cNvPr id="3" name="Объект 2"/>
          <p:cNvSpPr>
            <a:spLocks noGrp="1"/>
          </p:cNvSpPr>
          <p:nvPr>
            <p:ph idx="1"/>
          </p:nvPr>
        </p:nvSpPr>
        <p:spPr/>
        <p:txBody>
          <a:bodyPr>
            <a:normAutofit fontScale="85000" lnSpcReduction="20000"/>
          </a:bodyPr>
          <a:lstStyle/>
          <a:p>
            <a:endParaRPr lang="en-US" dirty="0" smtClean="0"/>
          </a:p>
          <a:p>
            <a:pPr marL="0" indent="0">
              <a:buNone/>
            </a:pPr>
            <a:r>
              <a:rPr lang="en-US" dirty="0" smtClean="0"/>
              <a:t>1.	Imagine you are on holiday abroad. You eat loads of chocolate-covered sweets but there are not any rubbish bins to put their wrappers in. What you do?</a:t>
            </a:r>
          </a:p>
          <a:p>
            <a:r>
              <a:rPr lang="en-US" dirty="0" smtClean="0"/>
              <a:t>a) Keep the wrappers in your pocket until you see a bin.</a:t>
            </a:r>
          </a:p>
          <a:p>
            <a:r>
              <a:rPr lang="en-US" dirty="0" smtClean="0"/>
              <a:t>b) Throw them on the ground. It is not your fault there are not enough rubbish bins.</a:t>
            </a:r>
          </a:p>
          <a:p>
            <a:r>
              <a:rPr lang="en-US" dirty="0" smtClean="0"/>
              <a:t>c) It depends. If there is a lot of rubbish on the floor, you might «drop accidentally.»</a:t>
            </a:r>
          </a:p>
          <a:p>
            <a:pPr marL="0" indent="0">
              <a:buNone/>
            </a:pPr>
            <a:r>
              <a:rPr lang="en-US" dirty="0" smtClean="0"/>
              <a:t>2. On the way home you were thirsty. What do you buy?</a:t>
            </a:r>
          </a:p>
          <a:p>
            <a:r>
              <a:rPr lang="en-US" dirty="0" smtClean="0"/>
              <a:t>a) Something in a non-recyclable plastic bottle.</a:t>
            </a:r>
          </a:p>
          <a:p>
            <a:r>
              <a:rPr lang="en-US" dirty="0" smtClean="0"/>
              <a:t>b) Something in a glass bottle or aluminum can.</a:t>
            </a:r>
          </a:p>
          <a:p>
            <a:r>
              <a:rPr lang="en-US" dirty="0" smtClean="0"/>
              <a:t>c) Something in a carton.</a:t>
            </a:r>
          </a:p>
          <a:p>
            <a:endParaRPr lang="ru-RU" dirty="0"/>
          </a:p>
        </p:txBody>
      </p:sp>
    </p:spTree>
    <p:extLst>
      <p:ext uri="{BB962C8B-B14F-4D97-AF65-F5344CB8AC3E}">
        <p14:creationId xmlns:p14="http://schemas.microsoft.com/office/powerpoint/2010/main" val="41874219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r>
              <a:rPr lang="en-US" dirty="0" smtClean="0"/>
              <a:t>3. Your personal stereo always needs new batteries. What do you do?</a:t>
            </a:r>
          </a:p>
          <a:p>
            <a:r>
              <a:rPr lang="en-US" dirty="0" smtClean="0"/>
              <a:t>a) Buy-re chargeable batteries </a:t>
            </a:r>
          </a:p>
          <a:p>
            <a:r>
              <a:rPr lang="en-US" dirty="0" smtClean="0"/>
              <a:t>b) Put old batteries into the bin and buy new ones.</a:t>
            </a:r>
          </a:p>
          <a:p>
            <a:r>
              <a:rPr lang="en-US" dirty="0" smtClean="0"/>
              <a:t>c) Buy new batteries and take the old ones to a recycling </a:t>
            </a:r>
            <a:r>
              <a:rPr lang="en-US" dirty="0" err="1" smtClean="0"/>
              <a:t>centre</a:t>
            </a:r>
            <a:endParaRPr lang="en-US" dirty="0" smtClean="0"/>
          </a:p>
          <a:p>
            <a:r>
              <a:rPr lang="en-US" dirty="0" smtClean="0"/>
              <a:t>4. If you lived near a beach, how would you react if a fast food restaurant opened there?</a:t>
            </a:r>
          </a:p>
          <a:p>
            <a:r>
              <a:rPr lang="en-US" dirty="0" smtClean="0"/>
              <a:t>a) Be pleased but also worried about more rubbish on the beach.</a:t>
            </a:r>
          </a:p>
          <a:p>
            <a:r>
              <a:rPr lang="en-US" dirty="0" smtClean="0"/>
              <a:t>b) Be pleased. Now you can eat burgers on the beach.</a:t>
            </a:r>
          </a:p>
          <a:p>
            <a:r>
              <a:rPr lang="en-US" dirty="0" smtClean="0"/>
              <a:t>c) You never eat at fast food places because there is too much packaging.</a:t>
            </a:r>
          </a:p>
          <a:p>
            <a:endParaRPr lang="ru-RU" dirty="0"/>
          </a:p>
        </p:txBody>
      </p:sp>
      <p:pic>
        <p:nvPicPr>
          <p:cNvPr id="5" name="Рисунок 4"/>
          <p:cNvPicPr>
            <a:picLocks noChangeAspect="1"/>
          </p:cNvPicPr>
          <p:nvPr/>
        </p:nvPicPr>
        <p:blipFill>
          <a:blip r:embed="rId2"/>
          <a:stretch>
            <a:fillRect/>
          </a:stretch>
        </p:blipFill>
        <p:spPr>
          <a:xfrm>
            <a:off x="838200" y="45439"/>
            <a:ext cx="10516511" cy="1780186"/>
          </a:xfrm>
          <a:prstGeom prst="rect">
            <a:avLst/>
          </a:prstGeom>
        </p:spPr>
      </p:pic>
    </p:spTree>
    <p:extLst>
      <p:ext uri="{BB962C8B-B14F-4D97-AF65-F5344CB8AC3E}">
        <p14:creationId xmlns:p14="http://schemas.microsoft.com/office/powerpoint/2010/main" val="59481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10000"/>
          </a:bodyPr>
          <a:lstStyle/>
          <a:p>
            <a:r>
              <a:rPr lang="en-US" dirty="0" smtClean="0"/>
              <a:t> 5. You buy a couple of things in a shop. When you pay, the cashier is about to put things in a plastic bag. What do you say?</a:t>
            </a:r>
          </a:p>
          <a:p>
            <a:r>
              <a:rPr lang="en-US" dirty="0" smtClean="0"/>
              <a:t>a) «No, thank you» (You have brought your own bag from home.)</a:t>
            </a:r>
          </a:p>
          <a:p>
            <a:r>
              <a:rPr lang="en-US" dirty="0" smtClean="0"/>
              <a:t>b) Nothing. You let him/her put the things in the bag.</a:t>
            </a:r>
          </a:p>
          <a:p>
            <a:r>
              <a:rPr lang="en-US" dirty="0" smtClean="0"/>
              <a:t>c) It depends if you can carry the things easily with-out a bag</a:t>
            </a:r>
          </a:p>
          <a:p>
            <a:r>
              <a:rPr lang="en-US" dirty="0" smtClean="0"/>
              <a:t>6. There are a couple of flies in your bedroom. They are annoying you. What do you do?</a:t>
            </a:r>
          </a:p>
          <a:p>
            <a:r>
              <a:rPr lang="en-US" dirty="0" smtClean="0"/>
              <a:t>a) Try to kill them with a newspaper.</a:t>
            </a:r>
          </a:p>
          <a:p>
            <a:r>
              <a:rPr lang="en-US" dirty="0" smtClean="0"/>
              <a:t>b) Try to kill them with a horrible-smelling aerosol.</a:t>
            </a:r>
          </a:p>
          <a:p>
            <a:r>
              <a:rPr lang="en-US" dirty="0" smtClean="0"/>
              <a:t>c) Hit the air with a newspaper so they leave you alone.</a:t>
            </a:r>
          </a:p>
          <a:p>
            <a:endParaRPr lang="ru-RU" dirty="0"/>
          </a:p>
        </p:txBody>
      </p:sp>
      <p:pic>
        <p:nvPicPr>
          <p:cNvPr id="4" name="Рисунок 3"/>
          <p:cNvPicPr>
            <a:picLocks noChangeAspect="1"/>
          </p:cNvPicPr>
          <p:nvPr/>
        </p:nvPicPr>
        <p:blipFill>
          <a:blip r:embed="rId2"/>
          <a:stretch>
            <a:fillRect/>
          </a:stretch>
        </p:blipFill>
        <p:spPr>
          <a:xfrm>
            <a:off x="838200" y="45439"/>
            <a:ext cx="10516511" cy="1780186"/>
          </a:xfrm>
          <a:prstGeom prst="rect">
            <a:avLst/>
          </a:prstGeom>
        </p:spPr>
      </p:pic>
    </p:spTree>
    <p:extLst>
      <p:ext uri="{BB962C8B-B14F-4D97-AF65-F5344CB8AC3E}">
        <p14:creationId xmlns:p14="http://schemas.microsoft.com/office/powerpoint/2010/main" val="32873557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99744" y="137813"/>
            <a:ext cx="10516511" cy="1780186"/>
          </a:xfrm>
          <a:prstGeom prst="rect">
            <a:avLst/>
          </a:prstGeom>
        </p:spPr>
      </p:pic>
      <p:sp>
        <p:nvSpPr>
          <p:cNvPr id="3" name="Объект 2"/>
          <p:cNvSpPr>
            <a:spLocks noGrp="1"/>
          </p:cNvSpPr>
          <p:nvPr>
            <p:ph idx="1"/>
          </p:nvPr>
        </p:nvSpPr>
        <p:spPr/>
        <p:txBody>
          <a:bodyPr/>
          <a:lstStyle/>
          <a:p>
            <a:endParaRPr lang="en-US" dirty="0" smtClean="0"/>
          </a:p>
          <a:p>
            <a:pPr marL="0" indent="0">
              <a:buNone/>
            </a:pPr>
            <a:r>
              <a:rPr lang="en-US" dirty="0" smtClean="0"/>
              <a:t>7. You are writing a letter to a good friend. You have made several mistakes and need to cross things out. What do you do?</a:t>
            </a:r>
          </a:p>
          <a:p>
            <a:r>
              <a:rPr lang="en-US" dirty="0" smtClean="0"/>
              <a:t>a) Start the letter again on another piece of paper.</a:t>
            </a:r>
          </a:p>
          <a:p>
            <a:r>
              <a:rPr lang="en-US" dirty="0" smtClean="0"/>
              <a:t> b) Continue writing; you friend will excuse your mistakes.</a:t>
            </a:r>
          </a:p>
          <a:p>
            <a:r>
              <a:rPr lang="en-US" dirty="0" smtClean="0"/>
              <a:t>c) Continue to write but if you make any more mistakes, start again </a:t>
            </a:r>
            <a:endParaRPr lang="ru-RU" dirty="0"/>
          </a:p>
        </p:txBody>
      </p:sp>
    </p:spTree>
    <p:extLst>
      <p:ext uri="{BB962C8B-B14F-4D97-AF65-F5344CB8AC3E}">
        <p14:creationId xmlns:p14="http://schemas.microsoft.com/office/powerpoint/2010/main" val="26188043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 Now add up your score:</a:t>
            </a:r>
            <a:br>
              <a:rPr lang="en-US" dirty="0" smtClean="0"/>
            </a:br>
            <a:endParaRPr lang="ru-RU" dirty="0"/>
          </a:p>
        </p:txBody>
      </p:sp>
      <p:sp>
        <p:nvSpPr>
          <p:cNvPr id="3" name="Объект 2"/>
          <p:cNvSpPr>
            <a:spLocks noGrp="1"/>
          </p:cNvSpPr>
          <p:nvPr>
            <p:ph idx="1"/>
          </p:nvPr>
        </p:nvSpPr>
        <p:spPr>
          <a:xfrm>
            <a:off x="2755392" y="1483424"/>
            <a:ext cx="4474464" cy="4905184"/>
          </a:xfrm>
          <a:solidFill>
            <a:schemeClr val="accent6">
              <a:lumMod val="60000"/>
              <a:lumOff val="40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noAutofit/>
          </a:bodyPr>
          <a:lstStyle/>
          <a:p>
            <a:pPr marL="0" indent="0">
              <a:buNone/>
            </a:pPr>
            <a:r>
              <a:rPr lang="en-US" sz="4000" dirty="0" smtClean="0"/>
              <a:t>1	A=3	B=1	C=2</a:t>
            </a:r>
          </a:p>
          <a:p>
            <a:pPr marL="0" indent="0">
              <a:buNone/>
            </a:pPr>
            <a:r>
              <a:rPr lang="en-US" sz="4000" dirty="0" smtClean="0"/>
              <a:t>2	A=1	B=3	C=2</a:t>
            </a:r>
          </a:p>
          <a:p>
            <a:pPr marL="0" indent="0">
              <a:buNone/>
            </a:pPr>
            <a:r>
              <a:rPr lang="en-US" sz="4000" dirty="0" smtClean="0"/>
              <a:t>3	A=3	B=1	C=2</a:t>
            </a:r>
          </a:p>
          <a:p>
            <a:pPr marL="0" indent="0">
              <a:buNone/>
            </a:pPr>
            <a:r>
              <a:rPr lang="en-US" sz="4000" dirty="0" smtClean="0"/>
              <a:t>4	A=2	B=1	C=3</a:t>
            </a:r>
          </a:p>
          <a:p>
            <a:pPr marL="0" indent="0">
              <a:buNone/>
            </a:pPr>
            <a:r>
              <a:rPr lang="en-US" sz="4000" dirty="0" smtClean="0"/>
              <a:t>5	A=3	B=1	C=2</a:t>
            </a:r>
          </a:p>
          <a:p>
            <a:pPr marL="0" indent="0">
              <a:buNone/>
            </a:pPr>
            <a:r>
              <a:rPr lang="en-US" sz="4000" dirty="0" smtClean="0"/>
              <a:t>6	A=2	B=1	C=3</a:t>
            </a:r>
          </a:p>
          <a:p>
            <a:pPr marL="0" indent="0">
              <a:buNone/>
            </a:pPr>
            <a:r>
              <a:rPr lang="en-US" sz="4000" dirty="0" smtClean="0"/>
              <a:t>7	A=1	B=3	C=2</a:t>
            </a:r>
            <a:endParaRPr lang="ru-RU" sz="4000" dirty="0"/>
          </a:p>
        </p:txBody>
      </p:sp>
    </p:spTree>
    <p:extLst>
      <p:ext uri="{BB962C8B-B14F-4D97-AF65-F5344CB8AC3E}">
        <p14:creationId xmlns:p14="http://schemas.microsoft.com/office/powerpoint/2010/main" val="2220570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90144"/>
            <a:ext cx="10515600" cy="5786819"/>
          </a:xfrm>
          <a:blipFill>
            <a:blip r:embed="rId2"/>
            <a:tile tx="0" ty="0" sx="100000" sy="100000" flip="none" algn="tl"/>
          </a:blipFill>
        </p:spPr>
        <p:txBody>
          <a:bodyPr>
            <a:normAutofit/>
          </a:bodyPr>
          <a:lstStyle/>
          <a:p>
            <a:pPr marL="0" indent="0">
              <a:buNone/>
            </a:pPr>
            <a:r>
              <a:rPr lang="en-US" sz="3200" dirty="0" smtClean="0"/>
              <a:t> 7-10: You do not worry about the environment at all! You think pollution is someone else’s problem, not yours. You think recycling and saving resources are too time-consuming.</a:t>
            </a:r>
          </a:p>
          <a:p>
            <a:pPr marL="0" indent="0">
              <a:buNone/>
            </a:pPr>
            <a:r>
              <a:rPr lang="en-US" sz="3200" dirty="0" smtClean="0"/>
              <a:t>     11-17: You care about the environment and you have some good habits, which help save it. However, there are probably a few other things you could do.</a:t>
            </a:r>
          </a:p>
          <a:p>
            <a:pPr marL="0" indent="0">
              <a:buNone/>
            </a:pPr>
            <a:r>
              <a:rPr lang="en-US" sz="3200" dirty="0" smtClean="0"/>
              <a:t>     18-21: You definitely care about the environment. You think about it when you make everyday decisions. If more people in the world were as good as you are, the planet wood have fewer problems.</a:t>
            </a:r>
          </a:p>
          <a:p>
            <a:pPr marL="0" indent="0">
              <a:buNone/>
            </a:pPr>
            <a:r>
              <a:rPr lang="en-US" sz="3200" dirty="0" smtClean="0"/>
              <a:t>     T: Look through the following passages and say which of the facts impressed you the most. Explain your choice.</a:t>
            </a:r>
            <a:endParaRPr lang="ru-RU" sz="3200" dirty="0"/>
          </a:p>
        </p:txBody>
      </p:sp>
    </p:spTree>
    <p:extLst>
      <p:ext uri="{BB962C8B-B14F-4D97-AF65-F5344CB8AC3E}">
        <p14:creationId xmlns:p14="http://schemas.microsoft.com/office/powerpoint/2010/main" val="5336906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2880" y="0"/>
            <a:ext cx="8583168" cy="6559296"/>
          </a:xfrm>
          <a:noFill/>
        </p:spPr>
        <p:txBody>
          <a:bodyPr/>
          <a:lstStyle/>
          <a:p>
            <a:pPr marL="0" indent="0">
              <a:buNone/>
            </a:pPr>
            <a:r>
              <a:rPr lang="en-US" u="sng" dirty="0" smtClean="0"/>
              <a:t>Most Polluted City</a:t>
            </a:r>
          </a:p>
          <a:p>
            <a:pPr marL="0" indent="0">
              <a:buNone/>
            </a:pPr>
            <a:r>
              <a:rPr lang="en-US" dirty="0" smtClean="0"/>
              <a:t>     Mexico City, Mexico, has levels of </a:t>
            </a:r>
            <a:r>
              <a:rPr lang="en-US" dirty="0" err="1" smtClean="0"/>
              <a:t>sulphur</a:t>
            </a:r>
            <a:r>
              <a:rPr lang="en-US" dirty="0" smtClean="0"/>
              <a:t> dioxide, carbon monoxide and other poisonous gases more than double those deemed acceptable by the World Health </a:t>
            </a:r>
            <a:r>
              <a:rPr lang="en-US" dirty="0" err="1" smtClean="0"/>
              <a:t>Organisation</a:t>
            </a:r>
            <a:r>
              <a:rPr lang="en-US" dirty="0" smtClean="0"/>
              <a:t>.</a:t>
            </a:r>
          </a:p>
          <a:p>
            <a:pPr marL="0" indent="0">
              <a:buNone/>
            </a:pPr>
            <a:r>
              <a:rPr lang="en-US" dirty="0" smtClean="0"/>
              <a:t> </a:t>
            </a:r>
            <a:r>
              <a:rPr lang="en-US" u="sng" dirty="0" smtClean="0"/>
              <a:t>Worst Nuclear Reactor Disaster</a:t>
            </a:r>
          </a:p>
          <a:p>
            <a:pPr marL="0" indent="0">
              <a:buNone/>
            </a:pPr>
            <a:r>
              <a:rPr lang="en-US" dirty="0" smtClean="0"/>
              <a:t>     The world’s worst ever nuclear reactor disaster took place at the nuclear power station in Chernobyl (in the former USSR, now Ukraine) in April of 1986. An area of more than 10,900 </a:t>
            </a:r>
            <a:r>
              <a:rPr lang="en-US" dirty="0" err="1" smtClean="0"/>
              <a:t>sq</a:t>
            </a:r>
            <a:r>
              <a:rPr lang="en-US" dirty="0" smtClean="0"/>
              <a:t> miles was contaminated and about 1.7 million people received a various amount of radiation.</a:t>
            </a:r>
          </a:p>
          <a:p>
            <a:pPr marL="0" indent="0">
              <a:buNone/>
            </a:pPr>
            <a:r>
              <a:rPr lang="en-US" u="sng" dirty="0" smtClean="0"/>
              <a:t> Most Acidic Rain</a:t>
            </a:r>
          </a:p>
          <a:p>
            <a:pPr marL="0" indent="0">
              <a:buNone/>
            </a:pPr>
            <a:r>
              <a:rPr lang="en-US" dirty="0" smtClean="0"/>
              <a:t>     It was recorded over the Great Lakes in the USA and Canada in 1982.</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17864" y="2560320"/>
            <a:ext cx="2929128" cy="1969423"/>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7864" y="4910142"/>
            <a:ext cx="2929127" cy="1649154"/>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6048" y="192626"/>
            <a:ext cx="2980944" cy="1987296"/>
          </a:xfrm>
          <a:prstGeom prst="rect">
            <a:avLst/>
          </a:prstGeom>
        </p:spPr>
      </p:pic>
    </p:spTree>
    <p:extLst>
      <p:ext uri="{BB962C8B-B14F-4D97-AF65-F5344CB8AC3E}">
        <p14:creationId xmlns:p14="http://schemas.microsoft.com/office/powerpoint/2010/main" val="640270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1389</Words>
  <Application>Microsoft Office PowerPoint</Application>
  <PresentationFormat>Широкоэкранный</PresentationFormat>
  <Paragraphs>248</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Calibri Light</vt:lpstr>
      <vt:lpstr>Times New Roman</vt:lpstr>
      <vt:lpstr>Тема Office</vt:lpstr>
      <vt:lpstr> OUR PLANET IS OUR HOME</vt:lpstr>
      <vt:lpstr>«Look deep into nature, and then you will  understand everything better»  Albert Einstein</vt:lpstr>
      <vt:lpstr>QUIZ « DO YOU WORRY ABOUT THE ENVIRONMENT? »</vt:lpstr>
      <vt:lpstr>Презентация PowerPoint</vt:lpstr>
      <vt:lpstr>Презентация PowerPoint</vt:lpstr>
      <vt:lpstr>Презентация PowerPoint</vt:lpstr>
      <vt:lpstr> Now add up your score: </vt:lpstr>
      <vt:lpstr>Презентация PowerPoint</vt:lpstr>
      <vt:lpstr>Презентация PowerPoint</vt:lpstr>
      <vt:lpstr>Презентация PowerPoint</vt:lpstr>
      <vt:lpstr>Split up into two teams. Do the word search: cross out worlds referring to the topic, read remaining letters in sequence and you will find out a hidden expression.</vt:lpstr>
      <vt:lpstr>Now match the problems with their definitions</vt:lpstr>
      <vt:lpstr>Презентация PowerPoint</vt:lpstr>
      <vt:lpstr>Read the text. In some lines, one word does not fit grammatically. Fill in the blanks below with these unwanted words, or put a tick   v      by the number if the line is correct. The first two are given as an example.</vt:lpstr>
      <vt:lpstr>Fill in prepositions where necessary.</vt:lpstr>
      <vt:lpstr>While-listening  Pay attention to the following words a demographer, ecological imbalance and be ready to give their definitions. </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PLANET IS OUR HOME</dc:title>
  <dc:creator>Reginochka</dc:creator>
  <cp:lastModifiedBy>Reginochka</cp:lastModifiedBy>
  <cp:revision>19</cp:revision>
  <dcterms:created xsi:type="dcterms:W3CDTF">2015-01-25T18:41:34Z</dcterms:created>
  <dcterms:modified xsi:type="dcterms:W3CDTF">2015-01-25T21:24:49Z</dcterms:modified>
</cp:coreProperties>
</file>